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9" r:id="rId3"/>
    <p:sldId id="257" r:id="rId4"/>
    <p:sldId id="267" r:id="rId5"/>
    <p:sldId id="268" r:id="rId6"/>
    <p:sldId id="258" r:id="rId7"/>
    <p:sldId id="294" r:id="rId8"/>
    <p:sldId id="262" r:id="rId9"/>
    <p:sldId id="260" r:id="rId10"/>
    <p:sldId id="261" r:id="rId11"/>
    <p:sldId id="264" r:id="rId12"/>
    <p:sldId id="265" r:id="rId13"/>
    <p:sldId id="266" r:id="rId14"/>
    <p:sldId id="295" r:id="rId15"/>
    <p:sldId id="269" r:id="rId16"/>
    <p:sldId id="293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AA9EE-01EC-6042-BF07-C40A03C8C7D3}" type="datetimeFigureOut">
              <a:rPr lang="en-US" smtClean="0"/>
              <a:t>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DB8B4-E05F-D04C-ABFE-40C4B029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8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B8B4-E05F-D04C-ABFE-40C4B029BE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1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B8B4-E05F-D04C-ABFE-40C4B029BE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0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B8B4-E05F-D04C-ABFE-40C4B029BE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2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B8B4-E05F-D04C-ABFE-40C4B029BE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8A139AB-8D8D-2E4E-ABEA-F4EC9152AC2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8A139AB-8D8D-2E4E-ABEA-F4EC9152AC29}" type="datetimeFigureOut">
              <a:rPr lang="en-US" smtClean="0"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ll MT"/>
                <a:cs typeface="Bell MT"/>
              </a:rPr>
              <a:t>Protectionism</a:t>
            </a:r>
            <a:endParaRPr lang="en-US" dirty="0">
              <a:latin typeface="Bell MT"/>
              <a:cs typeface="Bell MT"/>
            </a:endParaRPr>
          </a:p>
        </p:txBody>
      </p:sp>
      <p:pic>
        <p:nvPicPr>
          <p:cNvPr id="5" name="Picture 4" descr="Screen Shot 2015-01-06 at 1.3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9778">
            <a:off x="465949" y="3888604"/>
            <a:ext cx="2985991" cy="24228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ell MT"/>
                <a:cs typeface="Bell MT"/>
              </a:rPr>
              <a:t>Building Barriers</a:t>
            </a:r>
            <a:endParaRPr lang="en-US" sz="2800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357386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28932"/>
            <a:ext cx="8041440" cy="1442674"/>
          </a:xfrm>
        </p:spPr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741"/>
            <a:ext cx="7467600" cy="39437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Tariffs are bad for the overall economy!</a:t>
            </a:r>
          </a:p>
          <a:p>
            <a:pPr marL="0" indent="0">
              <a:buNone/>
            </a:pPr>
            <a:r>
              <a:rPr lang="en-US" dirty="0" smtClean="0"/>
              <a:t>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Imagine </a:t>
            </a:r>
            <a:r>
              <a:rPr lang="en-US" dirty="0" smtClean="0"/>
              <a:t>if a cotton tariff </a:t>
            </a:r>
            <a:r>
              <a:rPr lang="en-US" dirty="0" smtClean="0"/>
              <a:t>was</a:t>
            </a:r>
            <a:r>
              <a:rPr lang="en-US" dirty="0" smtClean="0"/>
              <a:t>							</a:t>
            </a:r>
            <a:r>
              <a:rPr lang="en-US" dirty="0" smtClean="0"/>
              <a:t>imposed </a:t>
            </a:r>
            <a:r>
              <a:rPr lang="en-US" dirty="0" smtClean="0"/>
              <a:t>on China…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0" y="2648037"/>
            <a:ext cx="2230967" cy="2943956"/>
          </a:xfrm>
          <a:prstGeom prst="rect">
            <a:avLst/>
          </a:prstGeom>
        </p:spPr>
      </p:pic>
      <p:pic>
        <p:nvPicPr>
          <p:cNvPr id="6" name="Picture 5" descr="Screen Shot 2015-01-07 at 1.26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33" y="3554941"/>
            <a:ext cx="469900" cy="2514600"/>
          </a:xfrm>
          <a:prstGeom prst="rect">
            <a:avLst/>
          </a:prstGeom>
        </p:spPr>
      </p:pic>
      <p:pic>
        <p:nvPicPr>
          <p:cNvPr id="7" name="Picture 6" descr="Screen Shot 2015-01-07 at 1.26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66" y="3529541"/>
            <a:ext cx="508000" cy="2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2200" y="6044169"/>
            <a:ext cx="1883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Domestic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40500" y="6044169"/>
            <a:ext cx="119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Foreign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" name="Picture 9" descr="Screen Shot 2015-01-07 at 1.30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33" y="2996141"/>
            <a:ext cx="469900" cy="55880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7255933" y="3092979"/>
            <a:ext cx="819158" cy="2910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91041" y="2931376"/>
            <a:ext cx="140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Tariff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280" y="2008046"/>
            <a:ext cx="166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Why???</a:t>
            </a:r>
            <a:endParaRPr lang="en-US" sz="2400" dirty="0"/>
          </a:p>
        </p:txBody>
      </p:sp>
      <p:pic>
        <p:nvPicPr>
          <p:cNvPr id="14" name="Picture 13" descr="Screen Shot 2015-01-07 at 1.30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66" y="2996141"/>
            <a:ext cx="508000" cy="558800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 rot="9849268">
            <a:off x="4790008" y="3102000"/>
            <a:ext cx="819158" cy="2910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28247" y="3366324"/>
            <a:ext cx="273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‘</a:t>
            </a:r>
            <a:r>
              <a:rPr lang="en-US" sz="2400" dirty="0" err="1" smtClean="0"/>
              <a:t>Merican</a:t>
            </a:r>
            <a:r>
              <a:rPr lang="en-US" sz="2400" dirty="0" smtClean="0"/>
              <a:t> Price </a:t>
            </a:r>
            <a:endParaRPr lang="en-US" sz="2400" dirty="0"/>
          </a:p>
        </p:txBody>
      </p:sp>
      <p:pic>
        <p:nvPicPr>
          <p:cNvPr id="18" name="Picture 17" descr="Screen Shot 2015-01-07 at 2.03.0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0" y="-55474"/>
            <a:ext cx="8826501" cy="66290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280" y="228932"/>
            <a:ext cx="8465719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Negative:</a:t>
            </a:r>
          </a:p>
          <a:p>
            <a:endParaRPr lang="en-US" sz="3600" u="sng" dirty="0" smtClean="0"/>
          </a:p>
          <a:p>
            <a:r>
              <a:rPr lang="en-US" sz="2400" dirty="0" smtClean="0"/>
              <a:t>Tariffs allows the government to </a:t>
            </a:r>
            <a:r>
              <a:rPr lang="en-US" sz="2400" dirty="0" smtClean="0">
                <a:solidFill>
                  <a:srgbClr val="000000"/>
                </a:solidFill>
              </a:rPr>
              <a:t>receive revenue </a:t>
            </a:r>
            <a:r>
              <a:rPr lang="en-US" sz="2400" dirty="0" smtClean="0"/>
              <a:t>but can also cause economic challenges:</a:t>
            </a:r>
          </a:p>
          <a:p>
            <a:pPr marL="571500" indent="-571500">
              <a:buFontTx/>
              <a:buChar char="-"/>
            </a:pPr>
            <a:endParaRPr lang="en-US" sz="2400" dirty="0" smtClean="0"/>
          </a:p>
          <a:p>
            <a:pPr marL="571500" indent="-571500">
              <a:buFontTx/>
              <a:buChar char="-"/>
            </a:pPr>
            <a:r>
              <a:rPr lang="en-US" sz="2400" dirty="0" smtClean="0"/>
              <a:t>Price increase can be thought of as a</a:t>
            </a:r>
            <a:r>
              <a:rPr lang="en-US" sz="2400" dirty="0" smtClean="0">
                <a:solidFill>
                  <a:srgbClr val="B22D09"/>
                </a:solidFill>
              </a:rPr>
              <a:t> reduction </a:t>
            </a:r>
            <a:r>
              <a:rPr lang="en-US" sz="2400" dirty="0" smtClean="0"/>
              <a:t>in consumer income.  </a:t>
            </a:r>
          </a:p>
          <a:p>
            <a:pPr marL="571500" indent="-571500">
              <a:buFontTx/>
              <a:buChar char="-"/>
            </a:pPr>
            <a:endParaRPr lang="en-US" sz="2400" dirty="0" smtClean="0"/>
          </a:p>
          <a:p>
            <a:pPr marL="571500" indent="-571500">
              <a:buFontTx/>
              <a:buChar char="-"/>
            </a:pPr>
            <a:r>
              <a:rPr lang="en-US" sz="2400" dirty="0" smtClean="0"/>
              <a:t>Since consumers have less buying power they purchase less.  Domestic producers in other industries in turn sell less which, causing a decline in the economy. </a:t>
            </a:r>
          </a:p>
          <a:p>
            <a:pPr marL="571500" indent="-571500">
              <a:buFontTx/>
              <a:buChar char="-"/>
            </a:pPr>
            <a:endParaRPr lang="en-US" sz="2400" dirty="0" smtClean="0"/>
          </a:p>
          <a:p>
            <a:pPr marL="571500" indent="-571500">
              <a:buFontTx/>
              <a:buChar char="-"/>
            </a:pPr>
            <a:r>
              <a:rPr lang="en-US" sz="2400" dirty="0" smtClean="0"/>
              <a:t>Therefore, tariffs take away purchasing power and </a:t>
            </a:r>
            <a:r>
              <a:rPr lang="en-US" sz="2400" dirty="0" smtClean="0">
                <a:solidFill>
                  <a:srgbClr val="B22D09"/>
                </a:solidFill>
              </a:rPr>
              <a:t>decreases sales.</a:t>
            </a:r>
          </a:p>
          <a:p>
            <a:r>
              <a:rPr lang="en-US" sz="2400" dirty="0" smtClean="0">
                <a:solidFill>
                  <a:srgbClr val="B22D09"/>
                </a:solidFill>
              </a:rPr>
              <a:t>  </a:t>
            </a:r>
          </a:p>
          <a:p>
            <a:r>
              <a:rPr lang="en-US" sz="2400" b="1" dirty="0" smtClean="0">
                <a:solidFill>
                  <a:srgbClr val="B22D09"/>
                </a:solidFill>
              </a:rPr>
              <a:t>***</a:t>
            </a:r>
            <a:r>
              <a:rPr lang="en-US" sz="2400" b="1" u="sng" dirty="0" smtClean="0">
                <a:solidFill>
                  <a:srgbClr val="B22D09"/>
                </a:solidFill>
              </a:rPr>
              <a:t>Tariffs = Less Purchasing Power</a:t>
            </a: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B22D09"/>
              </a:solidFill>
            </a:endParaRP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B22D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9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  <p:bldP spid="13" grpId="0"/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68" y="227943"/>
            <a:ext cx="8041440" cy="1442674"/>
          </a:xfrm>
        </p:spPr>
        <p:txBody>
          <a:bodyPr/>
          <a:lstStyle/>
          <a:p>
            <a:r>
              <a:rPr lang="en-US" dirty="0" smtClean="0"/>
              <a:t>Stop, Collaborate, and Listen…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33" y="2036379"/>
            <a:ext cx="8699499" cy="61678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What if a foreign car company is selling its cars in the United States at a cheaper price than American car companies?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	What barrier of trade could the U.S. impose?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 smtClean="0"/>
              <a:t>What would the American car industries do in response?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	How would Americans respond?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	Is this good or bad for the economy? Why?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1833" y="5841999"/>
            <a:ext cx="1820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T.P.S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258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36563"/>
            <a:ext cx="8636000" cy="1442674"/>
          </a:xfrm>
        </p:spPr>
        <p:txBody>
          <a:bodyPr/>
          <a:lstStyle/>
          <a:p>
            <a:r>
              <a:rPr lang="en-US" dirty="0" smtClean="0"/>
              <a:t>2. It Protects Infant Industries</a:t>
            </a:r>
            <a:endParaRPr lang="en-US" dirty="0"/>
          </a:p>
        </p:txBody>
      </p:sp>
      <p:pic>
        <p:nvPicPr>
          <p:cNvPr id="6" name="Content Placeholder 5" descr="Screen Shot 2015-01-07 at 2.21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t="20562" r="1" b="-766"/>
          <a:stretch/>
        </p:blipFill>
        <p:spPr>
          <a:xfrm>
            <a:off x="5503334" y="2348384"/>
            <a:ext cx="3153833" cy="2981020"/>
          </a:xfrm>
        </p:spPr>
      </p:pic>
      <p:sp>
        <p:nvSpPr>
          <p:cNvPr id="8" name="Rectangle 7"/>
          <p:cNvSpPr/>
          <p:nvPr/>
        </p:nvSpPr>
        <p:spPr>
          <a:xfrm>
            <a:off x="635000" y="179550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2400" dirty="0" smtClean="0"/>
              <a:t>Uses </a:t>
            </a:r>
            <a:r>
              <a:rPr lang="en-US" sz="2400" dirty="0"/>
              <a:t>tariff to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shield</a:t>
            </a:r>
            <a:r>
              <a:rPr lang="en-US" sz="2400" dirty="0"/>
              <a:t> young company from </a:t>
            </a:r>
            <a:r>
              <a:rPr lang="en-US" sz="2400" dirty="0">
                <a:solidFill>
                  <a:srgbClr val="B22D09"/>
                </a:solidFill>
              </a:rPr>
              <a:t>foreign competition</a:t>
            </a:r>
            <a:r>
              <a:rPr lang="en-US" sz="2400" dirty="0"/>
              <a:t> until it is more </a:t>
            </a:r>
            <a:r>
              <a:rPr lang="en-US" sz="2400" dirty="0" smtClean="0"/>
              <a:t>mature.</a:t>
            </a:r>
          </a:p>
          <a:p>
            <a:pPr lvl="1"/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After </a:t>
            </a:r>
            <a:r>
              <a:rPr lang="en-US" sz="2400" dirty="0"/>
              <a:t>able to produce goods efficiently at a competitive price the </a:t>
            </a:r>
            <a:r>
              <a:rPr lang="en-US" sz="2400" dirty="0">
                <a:solidFill>
                  <a:srgbClr val="B22D09"/>
                </a:solidFill>
              </a:rPr>
              <a:t>tariff</a:t>
            </a:r>
            <a:r>
              <a:rPr lang="en-US" sz="2400" dirty="0"/>
              <a:t> is eliminated because they can </a:t>
            </a:r>
            <a:r>
              <a:rPr lang="en-US" sz="2400" dirty="0" smtClean="0"/>
              <a:t>compete.</a:t>
            </a:r>
            <a:endParaRPr lang="en-US" sz="2400" dirty="0"/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28333" y="5736167"/>
            <a:ext cx="4487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BUT…</a:t>
            </a:r>
            <a:endParaRPr lang="en-US" sz="4800" dirty="0"/>
          </a:p>
        </p:txBody>
      </p:sp>
      <p:pic>
        <p:nvPicPr>
          <p:cNvPr id="10" name="Picture 9" descr="Screen Shot 2015-01-07 at 2.03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7" y="853829"/>
            <a:ext cx="8600653" cy="57133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126" y="1241781"/>
            <a:ext cx="77046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Negatives:</a:t>
            </a:r>
          </a:p>
          <a:p>
            <a:pPr marL="742950" lvl="1" indent="-285750" algn="ctr">
              <a:buFontTx/>
              <a:buChar char="-"/>
            </a:pPr>
            <a:r>
              <a:rPr lang="en-US" sz="4000" dirty="0" smtClean="0"/>
              <a:t>It takes away </a:t>
            </a:r>
            <a:r>
              <a:rPr lang="en-US" sz="4000" dirty="0" smtClean="0">
                <a:solidFill>
                  <a:srgbClr val="B22D09"/>
                </a:solidFill>
              </a:rPr>
              <a:t>incentives</a:t>
            </a:r>
            <a:r>
              <a:rPr lang="en-US" sz="4000" dirty="0" smtClean="0"/>
              <a:t> to become efficient and competitive.</a:t>
            </a:r>
          </a:p>
          <a:p>
            <a:pPr algn="ctr"/>
            <a:endParaRPr lang="en-US" sz="4000" dirty="0" smtClean="0"/>
          </a:p>
          <a:p>
            <a:pPr marL="285750" indent="-285750" algn="ctr">
              <a:buFontTx/>
              <a:buChar char="-"/>
            </a:pPr>
            <a:r>
              <a:rPr lang="en-US" sz="4000" dirty="0" smtClean="0"/>
              <a:t>Once given, the tariff is hard to take away because the infant never </a:t>
            </a:r>
            <a:r>
              <a:rPr lang="en-US" sz="4000" dirty="0" smtClean="0">
                <a:solidFill>
                  <a:srgbClr val="B22D09"/>
                </a:solidFill>
              </a:rPr>
              <a:t>“grows up.”</a:t>
            </a:r>
            <a:endParaRPr lang="en-US" sz="4000" dirty="0">
              <a:solidFill>
                <a:srgbClr val="B22D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0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Protect National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 smtClean="0"/>
              <a:t> -  </a:t>
            </a:r>
            <a:r>
              <a:rPr lang="en-US" sz="2400" dirty="0" smtClean="0"/>
              <a:t>Some </a:t>
            </a:r>
            <a:r>
              <a:rPr lang="en-US" sz="2400" dirty="0"/>
              <a:t>industries need tariffs because products are 	</a:t>
            </a:r>
            <a:r>
              <a:rPr lang="en-US" sz="2400" dirty="0" smtClean="0"/>
              <a:t>used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B22D09"/>
                </a:solidFill>
              </a:rPr>
              <a:t>defend the </a:t>
            </a:r>
            <a:r>
              <a:rPr lang="en-US" sz="2400" dirty="0" smtClean="0">
                <a:solidFill>
                  <a:srgbClr val="B22D09"/>
                </a:solidFill>
              </a:rPr>
              <a:t>country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During war, countries need to be able to produce </a:t>
            </a:r>
            <a:r>
              <a:rPr lang="en-US" dirty="0">
                <a:solidFill>
                  <a:srgbClr val="B22D09"/>
                </a:solidFill>
              </a:rPr>
              <a:t>steel and other products, energy, and advanced </a:t>
            </a:r>
            <a:r>
              <a:rPr lang="en-US" dirty="0" smtClean="0">
                <a:solidFill>
                  <a:srgbClr val="B22D09"/>
                </a:solidFill>
              </a:rPr>
              <a:t>technology.</a:t>
            </a:r>
          </a:p>
          <a:p>
            <a:pPr>
              <a:buFontTx/>
              <a:buChar char="-"/>
            </a:pPr>
            <a:r>
              <a:rPr lang="en-US" dirty="0"/>
              <a:t>G</a:t>
            </a:r>
            <a:r>
              <a:rPr lang="en-US" dirty="0" smtClean="0"/>
              <a:t>overnment </a:t>
            </a:r>
            <a:r>
              <a:rPr lang="en-US" dirty="0"/>
              <a:t>wants to be sure these industries remain active in </a:t>
            </a:r>
            <a:r>
              <a:rPr lang="en-US" dirty="0" smtClean="0"/>
              <a:t>U.S.</a:t>
            </a:r>
          </a:p>
          <a:p>
            <a:pPr>
              <a:buFontTx/>
              <a:buChar char="-"/>
            </a:pPr>
            <a:r>
              <a:rPr lang="en-US" dirty="0"/>
              <a:t>E</a:t>
            </a:r>
            <a:r>
              <a:rPr lang="en-US" dirty="0" smtClean="0"/>
              <a:t>ven </a:t>
            </a:r>
            <a:r>
              <a:rPr lang="en-US" dirty="0">
                <a:solidFill>
                  <a:srgbClr val="B22D09"/>
                </a:solidFill>
              </a:rPr>
              <a:t>free-trade </a:t>
            </a:r>
            <a:r>
              <a:rPr lang="en-US" dirty="0"/>
              <a:t>supporters believe some industries need to be </a:t>
            </a:r>
            <a:r>
              <a:rPr lang="en-US" dirty="0" smtClean="0"/>
              <a:t>protected incase there is a crisis.</a:t>
            </a:r>
            <a:endParaRPr lang="en-US" dirty="0"/>
          </a:p>
        </p:txBody>
      </p:sp>
      <p:pic>
        <p:nvPicPr>
          <p:cNvPr id="4" name="Picture 3" descr="Screen Shot 2015-01-07 at 2.4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4" y="5404887"/>
            <a:ext cx="2539053" cy="11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0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Barriers are Bad!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Short story long…</a:t>
            </a:r>
          </a:p>
          <a:p>
            <a:pPr marL="0" indent="0" algn="ctr">
              <a:buNone/>
            </a:pPr>
            <a:r>
              <a:rPr lang="en-US" sz="4000" dirty="0" smtClean="0"/>
              <a:t>Trade Barriers = Trade Wars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850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Bingo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2168"/>
            <a:ext cx="7467600" cy="431755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Pair up…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First pair to get Bingo wins.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A Bingo can be made diagonally, horizontally, or vertically.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47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413908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 </a:t>
            </a:r>
            <a:r>
              <a:rPr lang="en-US" dirty="0"/>
              <a:t>acronym for Voluntary Export Restraint. </a:t>
            </a:r>
          </a:p>
        </p:txBody>
      </p:sp>
    </p:spTree>
    <p:extLst>
      <p:ext uri="{BB962C8B-B14F-4D97-AF65-F5344CB8AC3E}">
        <p14:creationId xmlns:p14="http://schemas.microsoft.com/office/powerpoint/2010/main" val="153960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844799"/>
            <a:ext cx="8041440" cy="1442674"/>
          </a:xfrm>
        </p:spPr>
        <p:txBody>
          <a:bodyPr/>
          <a:lstStyle/>
          <a:p>
            <a:r>
              <a:rPr lang="en-US" dirty="0" smtClean="0"/>
              <a:t>The U.S. imposes </a:t>
            </a:r>
            <a:r>
              <a:rPr lang="en-US" dirty="0"/>
              <a:t>tax of 15% that makes jewelry from Mexico more expensive than jewelry made in the United States. This is an example of this type of trade barrier _________________.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203264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910479"/>
            <a:ext cx="8041440" cy="1442674"/>
          </a:xfrm>
        </p:spPr>
        <p:txBody>
          <a:bodyPr/>
          <a:lstStyle/>
          <a:p>
            <a:r>
              <a:rPr lang="en-US" dirty="0"/>
              <a:t>The United States says Korea can export only 15,000 automobiles a year. This is an example of this type of trade barrier. </a:t>
            </a:r>
          </a:p>
        </p:txBody>
      </p:sp>
    </p:spTree>
    <p:extLst>
      <p:ext uri="{BB962C8B-B14F-4D97-AF65-F5344CB8AC3E}">
        <p14:creationId xmlns:p14="http://schemas.microsoft.com/office/powerpoint/2010/main" val="327454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494509"/>
            <a:ext cx="8041440" cy="1442674"/>
          </a:xfrm>
        </p:spPr>
        <p:txBody>
          <a:bodyPr/>
          <a:lstStyle/>
          <a:p>
            <a:r>
              <a:rPr lang="en-US" dirty="0"/>
              <a:t>Even ____________________ supporters believe some industries need to be protected </a:t>
            </a:r>
            <a:r>
              <a:rPr lang="en-US" dirty="0" smtClean="0"/>
              <a:t>incase </a:t>
            </a:r>
            <a:r>
              <a:rPr lang="en-US" dirty="0"/>
              <a:t>there is a national crisis. </a:t>
            </a:r>
          </a:p>
        </p:txBody>
      </p:sp>
    </p:spTree>
    <p:extLst>
      <p:ext uri="{BB962C8B-B14F-4D97-AF65-F5344CB8AC3E}">
        <p14:creationId xmlns:p14="http://schemas.microsoft.com/office/powerpoint/2010/main" val="102795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ell MT"/>
                <a:cs typeface="Bell MT"/>
              </a:rPr>
              <a:t>Protectionism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222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ell MT"/>
                <a:cs typeface="Bell MT"/>
              </a:rPr>
              <a:t>Protectionism: </a:t>
            </a:r>
            <a:r>
              <a:rPr lang="en-US" sz="2600" dirty="0">
                <a:latin typeface="Bell MT"/>
                <a:cs typeface="Bell MT"/>
              </a:rPr>
              <a:t>The use of trade barriers to protect industries from foreign competition. </a:t>
            </a:r>
            <a:endParaRPr lang="en-US" sz="2600" dirty="0" smtClean="0">
              <a:latin typeface="Bell MT"/>
              <a:cs typeface="Bell MT"/>
            </a:endParaRPr>
          </a:p>
          <a:p>
            <a:pPr marL="0" indent="0">
              <a:buNone/>
            </a:pPr>
            <a:endParaRPr lang="en-US" sz="2600" dirty="0" smtClean="0">
              <a:latin typeface="Bell MT"/>
              <a:cs typeface="Bell MT"/>
            </a:endParaRPr>
          </a:p>
          <a:p>
            <a:pPr marL="329184" lvl="1" indent="0">
              <a:buNone/>
            </a:pPr>
            <a:r>
              <a:rPr lang="en-US" sz="2600" dirty="0" smtClean="0">
                <a:latin typeface="Bell MT"/>
                <a:cs typeface="Bell MT"/>
              </a:rPr>
              <a:t> </a:t>
            </a:r>
            <a:r>
              <a:rPr lang="en-US" sz="2600" dirty="0">
                <a:latin typeface="Bell MT"/>
                <a:cs typeface="Bell MT"/>
              </a:rPr>
              <a:t>T</a:t>
            </a:r>
            <a:r>
              <a:rPr lang="en-US" sz="2600" dirty="0" smtClean="0">
                <a:latin typeface="Bell MT"/>
                <a:cs typeface="Bell MT"/>
              </a:rPr>
              <a:t>ypes of trade barriers:</a:t>
            </a:r>
          </a:p>
          <a:p>
            <a:pPr marL="1097280" lvl="2" indent="-457200">
              <a:buFont typeface="+mj-lt"/>
              <a:buAutoNum type="arabicPeriod"/>
            </a:pP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ell MT"/>
                <a:cs typeface="Bell MT"/>
              </a:rPr>
              <a:t>Tariffs</a:t>
            </a:r>
          </a:p>
          <a:p>
            <a:pPr marL="1097280" lvl="2" indent="-457200">
              <a:buFont typeface="+mj-lt"/>
              <a:buAutoNum type="arabicPeriod"/>
            </a:pP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ell MT"/>
                <a:cs typeface="Bell MT"/>
              </a:rPr>
              <a:t>Import Quotas</a:t>
            </a:r>
          </a:p>
          <a:p>
            <a:pPr marL="1097280" lvl="2" indent="-457200">
              <a:buFont typeface="+mj-lt"/>
              <a:buAutoNum type="arabicPeriod"/>
            </a:pP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ell MT"/>
                <a:cs typeface="Bell MT"/>
              </a:rPr>
              <a:t>Voluntary Export Restraint (VER)</a:t>
            </a:r>
          </a:p>
          <a:p>
            <a:pPr marL="1097280" lvl="2" indent="-457200">
              <a:buFont typeface="+mj-lt"/>
              <a:buAutoNum type="arabicPeriod"/>
            </a:pP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ell MT"/>
                <a:cs typeface="Bell MT"/>
              </a:rPr>
              <a:t>Embargoes</a:t>
            </a:r>
          </a:p>
          <a:p>
            <a:pPr marL="1097280" lvl="2" indent="-457200">
              <a:buFont typeface="+mj-lt"/>
              <a:buAutoNum type="arabicPeriod"/>
            </a:pPr>
            <a:endParaRPr lang="en-US" sz="2600" dirty="0">
              <a:solidFill>
                <a:schemeClr val="tx2">
                  <a:lumMod val="75000"/>
                  <a:lumOff val="25000"/>
                </a:schemeClr>
              </a:solidFill>
              <a:latin typeface="Bell MT"/>
              <a:cs typeface="Bell MT"/>
            </a:endParaRPr>
          </a:p>
          <a:p>
            <a:pPr marL="1097280" lvl="2" indent="-457200">
              <a:buFont typeface="+mj-lt"/>
              <a:buAutoNum type="arabicPeriod"/>
            </a:pPr>
            <a:endParaRPr lang="en-US" sz="2600" dirty="0" smtClean="0">
              <a:latin typeface="Bell MT"/>
              <a:cs typeface="Bell MT"/>
            </a:endParaRPr>
          </a:p>
          <a:p>
            <a:pPr marL="1097280" lvl="2" indent="-457200">
              <a:buFont typeface="+mj-lt"/>
              <a:buAutoNum type="arabicPeriod"/>
            </a:pPr>
            <a:endParaRPr lang="en-US" sz="2600" dirty="0">
              <a:latin typeface="Bell MT"/>
              <a:cs typeface="Bell M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2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713441"/>
            <a:ext cx="8041440" cy="1442674"/>
          </a:xfrm>
        </p:spPr>
        <p:txBody>
          <a:bodyPr/>
          <a:lstStyle/>
          <a:p>
            <a:r>
              <a:rPr lang="en-US" dirty="0"/>
              <a:t>In the video, how much of a pay cut did the steel workers get? </a:t>
            </a:r>
          </a:p>
        </p:txBody>
      </p:sp>
    </p:spTree>
    <p:extLst>
      <p:ext uri="{BB962C8B-B14F-4D97-AF65-F5344CB8AC3E}">
        <p14:creationId xmlns:p14="http://schemas.microsoft.com/office/powerpoint/2010/main" val="158376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428831"/>
            <a:ext cx="8041440" cy="1442674"/>
          </a:xfrm>
        </p:spPr>
        <p:txBody>
          <a:bodyPr/>
          <a:lstStyle/>
          <a:p>
            <a:r>
              <a:rPr lang="en-US" dirty="0"/>
              <a:t>Tariffs on steel and advanced technology during times of war are used to … </a:t>
            </a:r>
          </a:p>
        </p:txBody>
      </p:sp>
    </p:spTree>
    <p:extLst>
      <p:ext uri="{BB962C8B-B14F-4D97-AF65-F5344CB8AC3E}">
        <p14:creationId xmlns:p14="http://schemas.microsoft.com/office/powerpoint/2010/main" val="282652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844799"/>
            <a:ext cx="8041440" cy="1442674"/>
          </a:xfrm>
        </p:spPr>
        <p:txBody>
          <a:bodyPr/>
          <a:lstStyle/>
          <a:p>
            <a:r>
              <a:rPr lang="en-US" dirty="0"/>
              <a:t>We have </a:t>
            </a:r>
            <a:r>
              <a:rPr lang="en-US" dirty="0" smtClean="0"/>
              <a:t>this </a:t>
            </a:r>
            <a:r>
              <a:rPr lang="en-US" dirty="0"/>
              <a:t>type of trade barrier with North Korea. </a:t>
            </a:r>
          </a:p>
        </p:txBody>
      </p:sp>
    </p:spTree>
    <p:extLst>
      <p:ext uri="{BB962C8B-B14F-4D97-AF65-F5344CB8AC3E}">
        <p14:creationId xmlns:p14="http://schemas.microsoft.com/office/powerpoint/2010/main" val="386867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69655"/>
            <a:ext cx="8041440" cy="1442674"/>
          </a:xfrm>
        </p:spPr>
        <p:txBody>
          <a:bodyPr/>
          <a:lstStyle/>
          <a:p>
            <a:r>
              <a:rPr lang="en-US" dirty="0"/>
              <a:t>When the U.S. puts an embargo on a country it means we are… </a:t>
            </a:r>
          </a:p>
        </p:txBody>
      </p:sp>
    </p:spTree>
    <p:extLst>
      <p:ext uri="{BB962C8B-B14F-4D97-AF65-F5344CB8AC3E}">
        <p14:creationId xmlns:p14="http://schemas.microsoft.com/office/powerpoint/2010/main" val="273741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582083"/>
            <a:ext cx="8041440" cy="1442674"/>
          </a:xfrm>
        </p:spPr>
        <p:txBody>
          <a:bodyPr/>
          <a:lstStyle/>
          <a:p>
            <a:r>
              <a:rPr lang="en-US" dirty="0"/>
              <a:t>A tariff is a… </a:t>
            </a:r>
          </a:p>
        </p:txBody>
      </p:sp>
    </p:spTree>
    <p:extLst>
      <p:ext uri="{BB962C8B-B14F-4D97-AF65-F5344CB8AC3E}">
        <p14:creationId xmlns:p14="http://schemas.microsoft.com/office/powerpoint/2010/main" val="154693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735334"/>
            <a:ext cx="8041440" cy="1442674"/>
          </a:xfrm>
        </p:spPr>
        <p:txBody>
          <a:bodyPr/>
          <a:lstStyle/>
          <a:p>
            <a:r>
              <a:rPr lang="en-US" dirty="0"/>
              <a:t>A quota is </a:t>
            </a:r>
            <a:r>
              <a:rPr lang="en-US" dirty="0" smtClean="0"/>
              <a:t>a _____________________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868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91548"/>
            <a:ext cx="8041440" cy="1442674"/>
          </a:xfrm>
        </p:spPr>
        <p:txBody>
          <a:bodyPr/>
          <a:lstStyle/>
          <a:p>
            <a:r>
              <a:rPr lang="en-US" dirty="0"/>
              <a:t>Protection of infant industries takes away __________________ to become more efficient and competitive. </a:t>
            </a:r>
          </a:p>
        </p:txBody>
      </p:sp>
    </p:spTree>
    <p:extLst>
      <p:ext uri="{BB962C8B-B14F-4D97-AF65-F5344CB8AC3E}">
        <p14:creationId xmlns:p14="http://schemas.microsoft.com/office/powerpoint/2010/main" val="261572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03976"/>
            <a:ext cx="8041440" cy="1442674"/>
          </a:xfrm>
        </p:spPr>
        <p:txBody>
          <a:bodyPr/>
          <a:lstStyle/>
          <a:p>
            <a:r>
              <a:rPr lang="en-US" dirty="0"/>
              <a:t>When you use a tariff to shield a young company from foreign competition you are … </a:t>
            </a:r>
          </a:p>
        </p:txBody>
      </p:sp>
    </p:spTree>
    <p:extLst>
      <p:ext uri="{BB962C8B-B14F-4D97-AF65-F5344CB8AC3E}">
        <p14:creationId xmlns:p14="http://schemas.microsoft.com/office/powerpoint/2010/main" val="295044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25869"/>
            <a:ext cx="8041440" cy="1442674"/>
          </a:xfrm>
        </p:spPr>
        <p:txBody>
          <a:bodyPr/>
          <a:lstStyle/>
          <a:p>
            <a:r>
              <a:rPr lang="en-US" dirty="0"/>
              <a:t>The United States imposed an embargo on Cuba in this year. </a:t>
            </a:r>
          </a:p>
        </p:txBody>
      </p:sp>
    </p:spTree>
    <p:extLst>
      <p:ext uri="{BB962C8B-B14F-4D97-AF65-F5344CB8AC3E}">
        <p14:creationId xmlns:p14="http://schemas.microsoft.com/office/powerpoint/2010/main" val="271362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888585"/>
            <a:ext cx="8041440" cy="1442674"/>
          </a:xfrm>
        </p:spPr>
        <p:txBody>
          <a:bodyPr/>
          <a:lstStyle/>
          <a:p>
            <a:r>
              <a:rPr lang="en-US" dirty="0"/>
              <a:t>Tariffs, VERs, import quotas, and embargos are ___________________.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230592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ell MT"/>
                <a:cs typeface="Bell MT"/>
              </a:rPr>
              <a:t>Tariff</a:t>
            </a:r>
            <a:r>
              <a:rPr lang="en-US" sz="5000" dirty="0" smtClean="0">
                <a:latin typeface="Bell MT"/>
                <a:cs typeface="Bell MT"/>
              </a:rPr>
              <a:t> </a:t>
            </a:r>
            <a:endParaRPr lang="en-US" sz="5000" dirty="0">
              <a:latin typeface="Bell MT"/>
              <a:cs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4500"/>
            <a:ext cx="7467600" cy="458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ell MT"/>
                <a:cs typeface="Bell MT"/>
              </a:rPr>
              <a:t>Tariff: </a:t>
            </a:r>
            <a:r>
              <a:rPr lang="en-US" sz="2800" dirty="0">
                <a:latin typeface="Bell MT"/>
                <a:cs typeface="Bell MT"/>
              </a:rPr>
              <a:t>A list or system of duties imposed by a government on imported or exported </a:t>
            </a:r>
            <a:r>
              <a:rPr lang="en-US" sz="2800" dirty="0" smtClean="0">
                <a:latin typeface="Bell MT"/>
                <a:cs typeface="Bell MT"/>
              </a:rPr>
              <a:t>goods.</a:t>
            </a:r>
          </a:p>
          <a:p>
            <a:pPr marL="0" indent="0">
              <a:buNone/>
            </a:pPr>
            <a:endParaRPr lang="en-US" sz="2800" dirty="0">
              <a:latin typeface="Bell MT"/>
              <a:cs typeface="Bell MT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Bell MT"/>
                <a:cs typeface="Bell MT"/>
              </a:rPr>
              <a:t>Current Tariffs:</a:t>
            </a:r>
          </a:p>
          <a:p>
            <a:r>
              <a:rPr lang="en-US" sz="2800" dirty="0" smtClean="0">
                <a:latin typeface="Bell MT"/>
                <a:cs typeface="Bell MT"/>
              </a:rPr>
              <a:t>Dairy – 20%</a:t>
            </a:r>
          </a:p>
          <a:p>
            <a:r>
              <a:rPr lang="en-US" sz="2800" dirty="0" smtClean="0">
                <a:latin typeface="Bell MT"/>
                <a:cs typeface="Bell MT"/>
              </a:rPr>
              <a:t>Auto Parts – 25%</a:t>
            </a:r>
          </a:p>
          <a:p>
            <a:r>
              <a:rPr lang="en-US" sz="2800" dirty="0" smtClean="0">
                <a:latin typeface="Bell MT"/>
                <a:cs typeface="Bell MT"/>
              </a:rPr>
              <a:t>Japanese Leather – 40%</a:t>
            </a:r>
          </a:p>
          <a:p>
            <a:r>
              <a:rPr lang="en-US" sz="2800" dirty="0" smtClean="0">
                <a:latin typeface="Bell MT"/>
                <a:cs typeface="Bell MT"/>
              </a:rPr>
              <a:t>French Chocolate – 100%</a:t>
            </a:r>
          </a:p>
          <a:p>
            <a:r>
              <a:rPr lang="en-US" sz="2800" dirty="0" smtClean="0">
                <a:latin typeface="Bell MT"/>
                <a:cs typeface="Bell MT"/>
              </a:rPr>
              <a:t>Shelled Peanuts – 132%</a:t>
            </a:r>
          </a:p>
          <a:p>
            <a:r>
              <a:rPr lang="en-US" sz="2800" dirty="0" smtClean="0">
                <a:latin typeface="Bell MT"/>
                <a:cs typeface="Bell MT"/>
              </a:rPr>
              <a:t>Live Foxes – 5%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36000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creen Shot 2015-01-06 at 1.40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95" y="2899834"/>
            <a:ext cx="2602205" cy="3026833"/>
          </a:xfrm>
          <a:prstGeom prst="rect">
            <a:avLst/>
          </a:prstGeom>
        </p:spPr>
      </p:pic>
      <p:pic>
        <p:nvPicPr>
          <p:cNvPr id="6" name="Picture 5" descr="Screen Shot 2015-01-06 at 1.42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54" y="2899834"/>
            <a:ext cx="3697112" cy="2614797"/>
          </a:xfrm>
          <a:prstGeom prst="rect">
            <a:avLst/>
          </a:prstGeom>
        </p:spPr>
      </p:pic>
      <p:pic>
        <p:nvPicPr>
          <p:cNvPr id="7" name="Picture 6" descr="Screen Shot 2015-01-06 at 1.28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17" y="2899834"/>
            <a:ext cx="3863749" cy="2882900"/>
          </a:xfrm>
          <a:prstGeom prst="rect">
            <a:avLst/>
          </a:prstGeom>
        </p:spPr>
      </p:pic>
      <p:pic>
        <p:nvPicPr>
          <p:cNvPr id="8" name="Picture 7" descr="Screen Shot 2015-01-06 at 1.46.2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80" y="2899834"/>
            <a:ext cx="2910620" cy="2882900"/>
          </a:xfrm>
          <a:prstGeom prst="rect">
            <a:avLst/>
          </a:prstGeom>
        </p:spPr>
      </p:pic>
      <p:pic>
        <p:nvPicPr>
          <p:cNvPr id="9" name="Picture 8" descr="Screen Shot 2015-01-06 at 1.47.5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82" y="2899834"/>
            <a:ext cx="4312518" cy="3061602"/>
          </a:xfrm>
          <a:prstGeom prst="rect">
            <a:avLst/>
          </a:prstGeom>
        </p:spPr>
      </p:pic>
      <p:pic>
        <p:nvPicPr>
          <p:cNvPr id="10" name="Picture 9" descr="Screen Shot 2015-01-06 at 1.30.3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10" y="3019269"/>
            <a:ext cx="3675110" cy="29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2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03976"/>
            <a:ext cx="8041440" cy="1442674"/>
          </a:xfrm>
        </p:spPr>
        <p:txBody>
          <a:bodyPr/>
          <a:lstStyle/>
          <a:p>
            <a:r>
              <a:rPr lang="en-US" dirty="0"/>
              <a:t>The tariff for a live fox is… </a:t>
            </a:r>
          </a:p>
        </p:txBody>
      </p:sp>
    </p:spTree>
    <p:extLst>
      <p:ext uri="{BB962C8B-B14F-4D97-AF65-F5344CB8AC3E}">
        <p14:creationId xmlns:p14="http://schemas.microsoft.com/office/powerpoint/2010/main" val="385968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801013"/>
            <a:ext cx="8041440" cy="1442674"/>
          </a:xfrm>
        </p:spPr>
        <p:txBody>
          <a:bodyPr/>
          <a:lstStyle/>
          <a:p>
            <a:r>
              <a:rPr lang="en-US" dirty="0"/>
              <a:t>___________________ is the use of trade barriers to protect industries from foreign competition. </a:t>
            </a:r>
          </a:p>
        </p:txBody>
      </p:sp>
    </p:spTree>
    <p:extLst>
      <p:ext uri="{BB962C8B-B14F-4D97-AF65-F5344CB8AC3E}">
        <p14:creationId xmlns:p14="http://schemas.microsoft.com/office/powerpoint/2010/main" val="27616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516403"/>
            <a:ext cx="8041440" cy="1442674"/>
          </a:xfrm>
        </p:spPr>
        <p:txBody>
          <a:bodyPr/>
          <a:lstStyle/>
          <a:p>
            <a:r>
              <a:rPr lang="en-US" dirty="0"/>
              <a:t>JFK ordered 1200 of these before he signed the Cuban Trade Embargo. </a:t>
            </a:r>
          </a:p>
        </p:txBody>
      </p:sp>
    </p:spTree>
    <p:extLst>
      <p:ext uri="{BB962C8B-B14F-4D97-AF65-F5344CB8AC3E}">
        <p14:creationId xmlns:p14="http://schemas.microsoft.com/office/powerpoint/2010/main" val="312532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428831"/>
            <a:ext cx="8041440" cy="1442674"/>
          </a:xfrm>
        </p:spPr>
        <p:txBody>
          <a:bodyPr/>
          <a:lstStyle/>
          <a:p>
            <a:r>
              <a:rPr lang="en-US" dirty="0"/>
              <a:t>When Japan decides to limit the amount of foreign car exports to the U.S. this is an example of a __________________________ trade barrier. </a:t>
            </a:r>
          </a:p>
        </p:txBody>
      </p:sp>
    </p:spTree>
    <p:extLst>
      <p:ext uri="{BB962C8B-B14F-4D97-AF65-F5344CB8AC3E}">
        <p14:creationId xmlns:p14="http://schemas.microsoft.com/office/powerpoint/2010/main" val="418922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25869"/>
            <a:ext cx="8041440" cy="1442674"/>
          </a:xfrm>
        </p:spPr>
        <p:txBody>
          <a:bodyPr/>
          <a:lstStyle/>
          <a:p>
            <a:r>
              <a:rPr lang="en-US" dirty="0"/>
              <a:t>My favorite class is ___________________.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394264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03975"/>
            <a:ext cx="8041440" cy="1442674"/>
          </a:xfrm>
        </p:spPr>
        <p:txBody>
          <a:bodyPr/>
          <a:lstStyle/>
          <a:p>
            <a:r>
              <a:rPr lang="en-US" dirty="0"/>
              <a:t>There is a fear that infant industries may never ________________ under a tariff. </a:t>
            </a:r>
          </a:p>
        </p:txBody>
      </p:sp>
    </p:spTree>
    <p:extLst>
      <p:ext uri="{BB962C8B-B14F-4D97-AF65-F5344CB8AC3E}">
        <p14:creationId xmlns:p14="http://schemas.microsoft.com/office/powerpoint/2010/main" val="336826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735334"/>
            <a:ext cx="8041440" cy="1442674"/>
          </a:xfrm>
        </p:spPr>
        <p:txBody>
          <a:bodyPr/>
          <a:lstStyle/>
          <a:p>
            <a:r>
              <a:rPr lang="en-US" dirty="0"/>
              <a:t>When we protect workers’ jobs we _______________ workers that would be hurt by foreign competition. </a:t>
            </a:r>
          </a:p>
        </p:txBody>
      </p:sp>
    </p:spTree>
    <p:extLst>
      <p:ext uri="{BB962C8B-B14F-4D97-AF65-F5344CB8AC3E}">
        <p14:creationId xmlns:p14="http://schemas.microsoft.com/office/powerpoint/2010/main" val="36612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175" y="2385045"/>
            <a:ext cx="8041440" cy="1442674"/>
          </a:xfrm>
        </p:spPr>
        <p:txBody>
          <a:bodyPr/>
          <a:lstStyle/>
          <a:p>
            <a:r>
              <a:rPr lang="en-US" dirty="0"/>
              <a:t>A Voluntary Export Restraint is a _________________________ </a:t>
            </a:r>
            <a:r>
              <a:rPr lang="en-US" dirty="0" smtClean="0"/>
              <a:t>on </a:t>
            </a:r>
            <a:r>
              <a:rPr lang="en-US" dirty="0"/>
              <a:t>the number of products shipped to a particular country. </a:t>
            </a:r>
          </a:p>
        </p:txBody>
      </p:sp>
    </p:spTree>
    <p:extLst>
      <p:ext uri="{BB962C8B-B14F-4D97-AF65-F5344CB8AC3E}">
        <p14:creationId xmlns:p14="http://schemas.microsoft.com/office/powerpoint/2010/main" val="63545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406938"/>
            <a:ext cx="8041440" cy="1442674"/>
          </a:xfrm>
        </p:spPr>
        <p:txBody>
          <a:bodyPr/>
          <a:lstStyle/>
          <a:p>
            <a:r>
              <a:rPr lang="en-US" dirty="0"/>
              <a:t>When you shelter workers who could be hurt by foreign competition you are… </a:t>
            </a:r>
          </a:p>
        </p:txBody>
      </p:sp>
    </p:spTree>
    <p:extLst>
      <p:ext uri="{BB962C8B-B14F-4D97-AF65-F5344CB8AC3E}">
        <p14:creationId xmlns:p14="http://schemas.microsoft.com/office/powerpoint/2010/main" val="25481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888585"/>
            <a:ext cx="8041440" cy="1442674"/>
          </a:xfrm>
        </p:spPr>
        <p:txBody>
          <a:bodyPr/>
          <a:lstStyle/>
          <a:p>
            <a:r>
              <a:rPr lang="en-US" dirty="0"/>
              <a:t>Tariffs are ____________ for the overall economy. </a:t>
            </a:r>
          </a:p>
        </p:txBody>
      </p:sp>
    </p:spTree>
    <p:extLst>
      <p:ext uri="{BB962C8B-B14F-4D97-AF65-F5344CB8AC3E}">
        <p14:creationId xmlns:p14="http://schemas.microsoft.com/office/powerpoint/2010/main" val="148958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Quota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9722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Import Quota: A 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limit </a:t>
            </a:r>
            <a:r>
              <a:rPr lang="en-US" sz="2600" dirty="0" smtClean="0"/>
              <a:t>on the amount of a good that can be imported.</a:t>
            </a:r>
          </a:p>
        </p:txBody>
      </p:sp>
      <p:pic>
        <p:nvPicPr>
          <p:cNvPr id="4" name="Picture 3" descr="Screen Shot 2015-01-07 at 10.2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1" y="2878667"/>
            <a:ext cx="6138139" cy="35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8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Voluntary Export Restraint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Voluntary </a:t>
            </a:r>
            <a:r>
              <a:rPr lang="en-US" dirty="0"/>
              <a:t>Export Restraint (VER</a:t>
            </a:r>
            <a:r>
              <a:rPr lang="en-US" dirty="0" smtClean="0"/>
              <a:t>): A </a:t>
            </a:r>
            <a:r>
              <a:rPr lang="en-US" dirty="0" smtClean="0">
                <a:solidFill>
                  <a:srgbClr val="B22D09"/>
                </a:solidFill>
              </a:rPr>
              <a:t>self-imposed limitation </a:t>
            </a:r>
            <a:r>
              <a:rPr lang="en-US" dirty="0" smtClean="0"/>
              <a:t>on the number of products shipped to a particular country.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smtClean="0"/>
              <a:t>Offered </a:t>
            </a:r>
            <a:r>
              <a:rPr lang="en-US" dirty="0"/>
              <a:t>by the exporter to appease the importing </a:t>
            </a:r>
            <a:r>
              <a:rPr lang="en-US" dirty="0" smtClean="0"/>
              <a:t>	country so they don</a:t>
            </a:r>
            <a:r>
              <a:rPr lang="fr-FR" dirty="0" smtClean="0"/>
              <a:t>’</a:t>
            </a:r>
            <a:r>
              <a:rPr lang="en-US" dirty="0" smtClean="0"/>
              <a:t>t imposing harsh trade </a:t>
            </a:r>
            <a:r>
              <a:rPr lang="en-US" dirty="0"/>
              <a:t>barriers.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7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ell MT"/>
                <a:cs typeface="Bell MT"/>
              </a:rPr>
              <a:t>Embargo</a:t>
            </a:r>
            <a:endParaRPr lang="en-US" sz="5400" dirty="0">
              <a:latin typeface="Bell MT"/>
              <a:cs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634143"/>
            <a:ext cx="7703720" cy="4396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B22D09"/>
                </a:solidFill>
                <a:latin typeface="Bell MT"/>
                <a:cs typeface="Bell MT"/>
              </a:rPr>
              <a:t>Embargo: </a:t>
            </a:r>
            <a:r>
              <a:rPr lang="en-US" sz="2600" dirty="0" smtClean="0">
                <a:latin typeface="Bell MT"/>
                <a:cs typeface="Bell MT"/>
              </a:rPr>
              <a:t>An </a:t>
            </a:r>
            <a:r>
              <a:rPr lang="en-US" sz="2600" dirty="0">
                <a:latin typeface="Bell MT"/>
                <a:cs typeface="Bell MT"/>
              </a:rPr>
              <a:t>official ban on trade or </a:t>
            </a:r>
            <a:r>
              <a:rPr lang="en-US" sz="2600" dirty="0" smtClean="0">
                <a:latin typeface="Bell MT"/>
                <a:cs typeface="Bell MT"/>
              </a:rPr>
              <a:t>other commercial </a:t>
            </a:r>
            <a:r>
              <a:rPr lang="en-US" sz="2600" dirty="0">
                <a:latin typeface="Bell MT"/>
                <a:cs typeface="Bell MT"/>
              </a:rPr>
              <a:t>activity with a particular country</a:t>
            </a:r>
            <a:r>
              <a:rPr lang="en-US" sz="2600" dirty="0" smtClean="0">
                <a:latin typeface="Bell MT"/>
                <a:cs typeface="Bell MT"/>
              </a:rPr>
              <a:t>.</a:t>
            </a:r>
          </a:p>
          <a:p>
            <a:pPr marL="0" indent="0">
              <a:buNone/>
            </a:pPr>
            <a:endParaRPr lang="en-US" sz="2600" dirty="0">
              <a:latin typeface="Bell MT"/>
              <a:cs typeface="Bell MT"/>
            </a:endParaRPr>
          </a:p>
          <a:p>
            <a:pPr marL="0" indent="0">
              <a:buNone/>
            </a:pPr>
            <a:r>
              <a:rPr lang="en-US" sz="2600" u="sng" dirty="0" smtClean="0">
                <a:latin typeface="Bell MT"/>
                <a:cs typeface="Bell MT"/>
              </a:rPr>
              <a:t>Who do we shun?</a:t>
            </a:r>
          </a:p>
          <a:p>
            <a:r>
              <a:rPr lang="en-US" sz="2600" dirty="0" smtClean="0">
                <a:latin typeface="Bell MT"/>
                <a:cs typeface="Bell MT"/>
              </a:rPr>
              <a:t>North Korea – 1950</a:t>
            </a:r>
          </a:p>
          <a:p>
            <a:r>
              <a:rPr lang="en-US" sz="2600" dirty="0" smtClean="0">
                <a:latin typeface="Bell MT"/>
                <a:cs typeface="Bell MT"/>
              </a:rPr>
              <a:t>Iran – 1979</a:t>
            </a:r>
          </a:p>
          <a:p>
            <a:r>
              <a:rPr lang="en-US" sz="2600" dirty="0" smtClean="0">
                <a:latin typeface="Bell MT"/>
                <a:cs typeface="Bell MT"/>
              </a:rPr>
              <a:t>Syria – 1986</a:t>
            </a:r>
          </a:p>
          <a:p>
            <a:r>
              <a:rPr lang="en-US" sz="2600" dirty="0" smtClean="0">
                <a:latin typeface="Bell MT"/>
                <a:cs typeface="Bell MT"/>
              </a:rPr>
              <a:t>Sudan – 2002</a:t>
            </a:r>
          </a:p>
          <a:p>
            <a:r>
              <a:rPr lang="en-US" sz="2600" dirty="0">
                <a:latin typeface="Bell MT"/>
                <a:cs typeface="Bell MT"/>
              </a:rPr>
              <a:t>Cuba – 1962</a:t>
            </a: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pPr marL="0" indent="0">
              <a:buNone/>
            </a:pPr>
            <a:endParaRPr lang="en-US" dirty="0">
              <a:latin typeface="Bell MT"/>
              <a:cs typeface="Bell MT"/>
            </a:endParaRPr>
          </a:p>
        </p:txBody>
      </p:sp>
      <p:pic>
        <p:nvPicPr>
          <p:cNvPr id="4" name="Picture 3" descr="Screen Shot 2015-01-06 at 11.04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38" y="3302000"/>
            <a:ext cx="4738848" cy="3149600"/>
          </a:xfrm>
          <a:prstGeom prst="rect">
            <a:avLst/>
          </a:prstGeom>
        </p:spPr>
      </p:pic>
      <p:pic>
        <p:nvPicPr>
          <p:cNvPr id="5" name="Picture 4" descr="Screen Shot 2015-01-06 at 10.54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32" y="2667740"/>
            <a:ext cx="890539" cy="8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0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13" y="2032001"/>
            <a:ext cx="8846720" cy="2476500"/>
          </a:xfrm>
        </p:spPr>
        <p:txBody>
          <a:bodyPr/>
          <a:lstStyle/>
          <a:p>
            <a:r>
              <a:rPr lang="en-US" b="1" dirty="0" smtClean="0"/>
              <a:t>Trade Barriers = Trade Wars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18102" y="291175"/>
            <a:ext cx="517585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Building Trade </a:t>
            </a:r>
            <a:endParaRPr lang="en-US" sz="5400" b="1" dirty="0" smtClean="0"/>
          </a:p>
          <a:p>
            <a:r>
              <a:rPr lang="en-US" sz="5400" b="1" dirty="0" smtClean="0"/>
              <a:t>Barriers </a:t>
            </a:r>
            <a:r>
              <a:rPr lang="en-US" sz="5400" b="1" dirty="0"/>
              <a:t>is Bad!</a:t>
            </a:r>
            <a:r>
              <a:rPr lang="en-US" sz="48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4008392"/>
            <a:ext cx="783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This is why we build bridges…trade bridges</a:t>
            </a:r>
          </a:p>
        </p:txBody>
      </p:sp>
    </p:spTree>
    <p:extLst>
      <p:ext uri="{BB962C8B-B14F-4D97-AF65-F5344CB8AC3E}">
        <p14:creationId xmlns:p14="http://schemas.microsoft.com/office/powerpoint/2010/main" val="275291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ell MT"/>
                <a:cs typeface="Bell MT"/>
              </a:rPr>
              <a:t>Why Protectionism?</a:t>
            </a:r>
            <a:endParaRPr lang="en-US" sz="5400" dirty="0">
              <a:latin typeface="Bell MT"/>
              <a:cs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5721"/>
            <a:ext cx="7467600" cy="3951337"/>
          </a:xfr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It protects </a:t>
            </a:r>
            <a:r>
              <a:rPr lang="en-US" sz="2600" dirty="0" smtClean="0">
                <a:solidFill>
                  <a:srgbClr val="B22D09"/>
                </a:solidFill>
              </a:rPr>
              <a:t>workers’ jobs.</a:t>
            </a:r>
          </a:p>
          <a:p>
            <a:pPr marL="457200" indent="-457200" algn="ctr">
              <a:buFont typeface="+mj-lt"/>
              <a:buAutoNum type="arabicPeriod"/>
            </a:pPr>
            <a:endParaRPr lang="en-US" sz="2600" dirty="0" smtClean="0">
              <a:solidFill>
                <a:srgbClr val="B22D09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en-US" sz="2600" dirty="0" smtClean="0">
              <a:solidFill>
                <a:srgbClr val="B22D09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It protects </a:t>
            </a:r>
            <a:r>
              <a:rPr lang="en-US" sz="2600" dirty="0" smtClean="0">
                <a:solidFill>
                  <a:srgbClr val="B22D09"/>
                </a:solidFill>
              </a:rPr>
              <a:t>infant industries.</a:t>
            </a:r>
          </a:p>
          <a:p>
            <a:pPr marL="457200" indent="-457200" algn="ctr">
              <a:buFont typeface="+mj-lt"/>
              <a:buAutoNum type="arabicPeriod"/>
            </a:pPr>
            <a:endParaRPr lang="en-US" sz="2600" dirty="0" smtClean="0">
              <a:solidFill>
                <a:srgbClr val="B22D09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en-US" sz="2600" dirty="0" smtClean="0">
              <a:solidFill>
                <a:srgbClr val="B22D09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It protects </a:t>
            </a:r>
            <a:r>
              <a:rPr lang="en-US" sz="2600" dirty="0" smtClean="0">
                <a:solidFill>
                  <a:srgbClr val="B22D09"/>
                </a:solidFill>
              </a:rPr>
              <a:t>national security.</a:t>
            </a:r>
          </a:p>
          <a:p>
            <a:pPr marL="59436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1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1. Protecting Workers’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4168"/>
            <a:ext cx="7467600" cy="438105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B22D09"/>
                </a:solidFill>
              </a:rPr>
              <a:t>Shelters workers that would be hurt by foreign competition.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Lets look at the steel industry…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400" dirty="0" smtClean="0"/>
              <a:t>BUY AMERICAN!</a:t>
            </a:r>
            <a:endParaRPr lang="en-US" sz="5400" dirty="0"/>
          </a:p>
        </p:txBody>
      </p:sp>
      <p:pic>
        <p:nvPicPr>
          <p:cNvPr id="4" name="Picture 3" descr="Screen Shot 2015-01-07 at 1.03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49" y="3444939"/>
            <a:ext cx="3308351" cy="319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9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4897</TotalTime>
  <Words>824</Words>
  <Application>Microsoft Macintosh PowerPoint</Application>
  <PresentationFormat>On-screen Show (4:3)</PresentationFormat>
  <Paragraphs>143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Sketchbook</vt:lpstr>
      <vt:lpstr>Protectionism</vt:lpstr>
      <vt:lpstr>Protectionism</vt:lpstr>
      <vt:lpstr>Tariff </vt:lpstr>
      <vt:lpstr>Import Quota</vt:lpstr>
      <vt:lpstr>Voluntary Export Restraint</vt:lpstr>
      <vt:lpstr>Embargo</vt:lpstr>
      <vt:lpstr>Trade Barriers = Trade Wars </vt:lpstr>
      <vt:lpstr>Why Protectionism?</vt:lpstr>
      <vt:lpstr>1. Protecting Workers’ Jobs</vt:lpstr>
      <vt:lpstr>BUT…</vt:lpstr>
      <vt:lpstr>Stop, Collaborate, and Listen…</vt:lpstr>
      <vt:lpstr>2. It Protects Infant Industries</vt:lpstr>
      <vt:lpstr>3. Protect National Security</vt:lpstr>
      <vt:lpstr>Trade Barriers are Bad!</vt:lpstr>
      <vt:lpstr>Barrier Bingo</vt:lpstr>
      <vt:lpstr>  An acronym for Voluntary Export Restraint. </vt:lpstr>
      <vt:lpstr>The U.S. imposes tax of 15% that makes jewelry from Mexico more expensive than jewelry made in the United States. This is an example of this type of trade barrier _________________. </vt:lpstr>
      <vt:lpstr>The United States says Korea can export only 15,000 automobiles a year. This is an example of this type of trade barrier. </vt:lpstr>
      <vt:lpstr>Even ____________________ supporters believe some industries need to be protected incase there is a national crisis. </vt:lpstr>
      <vt:lpstr>In the video, how much of a pay cut did the steel workers get? </vt:lpstr>
      <vt:lpstr>Tariffs on steel and advanced technology during times of war are used to … </vt:lpstr>
      <vt:lpstr>We have this type of trade barrier with North Korea. </vt:lpstr>
      <vt:lpstr>When the U.S. puts an embargo on a country it means we are… </vt:lpstr>
      <vt:lpstr>A tariff is a… </vt:lpstr>
      <vt:lpstr>A quota is a _____________________. </vt:lpstr>
      <vt:lpstr>Protection of infant industries takes away __________________ to become more efficient and competitive. </vt:lpstr>
      <vt:lpstr>When you use a tariff to shield a young company from foreign competition you are … </vt:lpstr>
      <vt:lpstr>The United States imposed an embargo on Cuba in this year. </vt:lpstr>
      <vt:lpstr>Tariffs, VERs, import quotas, and embargos are ___________________. </vt:lpstr>
      <vt:lpstr>The tariff for a live fox is… </vt:lpstr>
      <vt:lpstr>___________________ is the use of trade barriers to protect industries from foreign competition. </vt:lpstr>
      <vt:lpstr>JFK ordered 1200 of these before he signed the Cuban Trade Embargo. </vt:lpstr>
      <vt:lpstr>When Japan decides to limit the amount of foreign car exports to the U.S. this is an example of a __________________________ trade barrier. </vt:lpstr>
      <vt:lpstr>My favorite class is ___________________. </vt:lpstr>
      <vt:lpstr>There is a fear that infant industries may never ________________ under a tariff. </vt:lpstr>
      <vt:lpstr>When we protect workers’ jobs we _______________ workers that would be hurt by foreign competition. </vt:lpstr>
      <vt:lpstr>A Voluntary Export Restraint is a _________________________ on the number of products shipped to a particular country. </vt:lpstr>
      <vt:lpstr>When you shelter workers who could be hurt by foreign competition you are… </vt:lpstr>
      <vt:lpstr>Tariffs are ____________ for the overall economy.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Protectionism</dc:title>
  <dc:creator>Lesley Duke</dc:creator>
  <cp:lastModifiedBy>Lesley Duke</cp:lastModifiedBy>
  <cp:revision>56</cp:revision>
  <dcterms:created xsi:type="dcterms:W3CDTF">2015-01-06T20:49:06Z</dcterms:created>
  <dcterms:modified xsi:type="dcterms:W3CDTF">2015-01-12T23:05:33Z</dcterms:modified>
</cp:coreProperties>
</file>