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5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55769-380D-2E47-99D3-2E4571DB3778}" type="datetimeFigureOut">
              <a:rPr lang="en-US" smtClean="0"/>
              <a:t>1/25/15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F4F4B-2410-244D-B01E-DCEDCCB5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6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8A6897-CBEF-6649-8A94-724ADCA614DD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90D71C4-5899-3546-8DCA-04C2F1AFA06D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071A72B-9A4A-D34C-BAE7-F4CEC6D368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ile:09-02-06-OriginalWaltons.jpg" TargetMode="Externa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images.google.com/imgres?imgurl=http://www.grokdotcom.com/wp-content/uploads/Bryan/walmart_facebook.jpg&amp;imgrefurl=http://thestockmasters.com/node/581&amp;usg=__mSq8vlsJJB60KY6SzNcosE-ALyk=&amp;h=960&amp;w=709&amp;sz=572&amp;hl=en&amp;start=5&amp;tbnid=IZrttP-dfblPCM:&amp;tbnh=148&amp;tbnw=109&amp;prev=/images?q=walmart&amp;gbv=2&amp;hl=en&amp;safe=active&amp;sa=G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i.treehugger.com/files/walmart.jpg&amp;imgrefurl=http://www.treehugger.com/files/2006/02/walmart_seeks_c.php&amp;usg=__wKAeLE9gukN24f6Kqnul5GuPzUE=&amp;h=429&amp;w=572&amp;sz=24&amp;hl=en&amp;start=2&amp;tbnid=AmTt9Glq3nlZgM:&amp;tbnh=101&amp;tbnw=134&amp;prev=/images?q=walmart&amp;gbv=2&amp;hl=en&amp;safe=active&amp;sa=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+mn-lt"/>
              </a:rPr>
              <a:t>The High Cost of Low Prices</a:t>
            </a: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511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-418138"/>
            <a:ext cx="8229600" cy="6202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latin typeface="Athelas Regular"/>
                <a:ea typeface="+mj-ea"/>
                <a:cs typeface="Athelas Regular"/>
              </a:rPr>
              <a:t>Wal</a:t>
            </a:r>
            <a:r>
              <a:rPr lang="en-US" sz="4800" dirty="0">
                <a:latin typeface="Athelas Regular"/>
                <a:ea typeface="+mj-ea"/>
                <a:cs typeface="Athelas Regular"/>
              </a:rPr>
              <a:t>-Mart</a:t>
            </a:r>
            <a:br>
              <a:rPr lang="en-US" sz="4800" dirty="0">
                <a:latin typeface="Athelas Regular"/>
                <a:ea typeface="+mj-ea"/>
                <a:cs typeface="Athelas Regular"/>
              </a:rPr>
            </a:br>
            <a:r>
              <a:rPr lang="en-US" dirty="0">
                <a:latin typeface="Athelas Regular"/>
                <a:ea typeface="+mj-ea"/>
                <a:cs typeface="Athelas Regular"/>
              </a:rPr>
              <a:t/>
            </a:r>
            <a:br>
              <a:rPr lang="en-US" dirty="0">
                <a:latin typeface="Athelas Regular"/>
                <a:ea typeface="+mj-ea"/>
                <a:cs typeface="Athelas Regular"/>
              </a:rPr>
            </a:br>
            <a:r>
              <a:rPr lang="en-US" sz="2800" cap="none" dirty="0">
                <a:latin typeface="Athelas Regular"/>
                <a:cs typeface="Athelas Regular"/>
              </a:rPr>
              <a:t>1948- </a:t>
            </a:r>
            <a:r>
              <a:rPr lang="en-US" sz="2800" cap="none" dirty="0" smtClean="0">
                <a:latin typeface="Athelas Regular"/>
                <a:cs typeface="Athelas Regular"/>
              </a:rPr>
              <a:t>1 store.</a:t>
            </a:r>
            <a:r>
              <a:rPr lang="en-US" sz="2800" cap="none" dirty="0">
                <a:latin typeface="Athelas Regular"/>
                <a:cs typeface="Athelas Regular"/>
              </a:rPr>
              <a:t/>
            </a:r>
            <a:br>
              <a:rPr lang="en-US" sz="2800" cap="none" dirty="0">
                <a:latin typeface="Athelas Regular"/>
                <a:cs typeface="Athelas Regular"/>
              </a:rPr>
            </a:br>
            <a:r>
              <a:rPr lang="en-US" sz="2800" cap="none" dirty="0">
                <a:latin typeface="Athelas Regular"/>
                <a:cs typeface="Athelas Regular"/>
              </a:rPr>
              <a:t>1962- </a:t>
            </a:r>
            <a:r>
              <a:rPr lang="en-US" cap="none" dirty="0">
                <a:latin typeface="Athelas Regular"/>
                <a:cs typeface="Athelas Regular"/>
              </a:rPr>
              <a:t>2</a:t>
            </a:r>
            <a:r>
              <a:rPr lang="en-US" sz="2800" cap="none" dirty="0" smtClean="0">
                <a:latin typeface="Athelas Regular"/>
                <a:cs typeface="Athelas Regular"/>
              </a:rPr>
              <a:t> </a:t>
            </a:r>
            <a:r>
              <a:rPr lang="en-US" sz="2800" cap="none" dirty="0">
                <a:latin typeface="Athelas Regular"/>
                <a:cs typeface="Athelas Regular"/>
              </a:rPr>
              <a:t>(1969 </a:t>
            </a:r>
            <a:r>
              <a:rPr lang="en-US" sz="2800" cap="none" dirty="0" smtClean="0">
                <a:latin typeface="Athelas Regular"/>
                <a:cs typeface="Athelas Regular"/>
              </a:rPr>
              <a:t>incorporated).</a:t>
            </a:r>
            <a:r>
              <a:rPr lang="en-US" sz="2800" cap="none" dirty="0">
                <a:latin typeface="Athelas Regular"/>
                <a:cs typeface="Athelas Regular"/>
              </a:rPr>
              <a:t/>
            </a:r>
            <a:br>
              <a:rPr lang="en-US" sz="2800" cap="none" dirty="0">
                <a:latin typeface="Athelas Regular"/>
                <a:cs typeface="Athelas Regular"/>
              </a:rPr>
            </a:br>
            <a:r>
              <a:rPr lang="en-US" sz="2800" cap="none" dirty="0">
                <a:latin typeface="Athelas Regular"/>
                <a:cs typeface="Athelas Regular"/>
              </a:rPr>
              <a:t>1979- </a:t>
            </a:r>
            <a:r>
              <a:rPr lang="en-US" sz="2800" cap="none" dirty="0" smtClean="0">
                <a:latin typeface="Athelas Regular"/>
                <a:cs typeface="Athelas Regular"/>
              </a:rPr>
              <a:t>276.</a:t>
            </a:r>
            <a:br>
              <a:rPr lang="en-US" sz="2800" cap="none" dirty="0" smtClean="0">
                <a:latin typeface="Athelas Regular"/>
                <a:cs typeface="Athelas Regular"/>
              </a:rPr>
            </a:br>
            <a:r>
              <a:rPr lang="en-US" sz="2800" cap="none" dirty="0" smtClean="0">
                <a:latin typeface="Athelas Regular"/>
                <a:cs typeface="Athelas Regular"/>
              </a:rPr>
              <a:t>1985</a:t>
            </a:r>
            <a:r>
              <a:rPr lang="en-US" sz="2800" cap="none" dirty="0">
                <a:latin typeface="Athelas Regular"/>
                <a:cs typeface="Athelas Regular"/>
              </a:rPr>
              <a:t>- 882</a:t>
            </a:r>
            <a:br>
              <a:rPr lang="en-US" sz="2800" cap="none" dirty="0">
                <a:latin typeface="Athelas Regular"/>
                <a:cs typeface="Athelas Regular"/>
              </a:rPr>
            </a:br>
            <a:r>
              <a:rPr lang="en-US" sz="2800" cap="none" dirty="0" smtClean="0">
                <a:latin typeface="Athelas Regular"/>
                <a:cs typeface="Athelas Regular"/>
              </a:rPr>
              <a:t>2005</a:t>
            </a:r>
            <a:r>
              <a:rPr lang="en-US" sz="2800" cap="none" dirty="0">
                <a:latin typeface="Athelas Regular"/>
                <a:cs typeface="Athelas Regular"/>
              </a:rPr>
              <a:t>- 6,200= 312 billion in </a:t>
            </a:r>
            <a:r>
              <a:rPr lang="en-US" sz="2800" cap="none" dirty="0" smtClean="0">
                <a:latin typeface="Athelas Regular"/>
                <a:cs typeface="Athelas Regular"/>
              </a:rPr>
              <a:t>revenue.</a:t>
            </a:r>
            <a:r>
              <a:rPr lang="en-US" sz="2800" cap="none" dirty="0">
                <a:latin typeface="Athelas Regular"/>
                <a:cs typeface="Athelas Regular"/>
              </a:rPr>
              <a:t/>
            </a:r>
            <a:br>
              <a:rPr lang="en-US" sz="2800" cap="none" dirty="0">
                <a:latin typeface="Athelas Regular"/>
                <a:cs typeface="Athelas Regular"/>
              </a:rPr>
            </a:br>
            <a:r>
              <a:rPr lang="en-US" sz="2800" cap="none" dirty="0">
                <a:latin typeface="Athelas Regular"/>
                <a:cs typeface="Athelas Regular"/>
              </a:rPr>
              <a:t>2009- 408 </a:t>
            </a:r>
            <a:r>
              <a:rPr lang="en-US" sz="2800" cap="none" dirty="0" smtClean="0">
                <a:latin typeface="Athelas Regular"/>
                <a:cs typeface="Athelas Regular"/>
              </a:rPr>
              <a:t>Billion in revenue.</a:t>
            </a:r>
            <a:r>
              <a:rPr lang="en-US" sz="2800" cap="none" dirty="0">
                <a:latin typeface="Athelas Regular"/>
                <a:cs typeface="Athelas Regular"/>
              </a:rPr>
              <a:t/>
            </a:r>
            <a:br>
              <a:rPr lang="en-US" sz="2800" cap="none" dirty="0">
                <a:latin typeface="Athelas Regular"/>
                <a:cs typeface="Athelas Regular"/>
              </a:rPr>
            </a:br>
            <a:r>
              <a:rPr lang="en-US" dirty="0">
                <a:latin typeface="Arial" charset="0"/>
                <a:ea typeface="+mj-ea"/>
                <a:cs typeface="+mj-cs"/>
              </a:rPr>
              <a:t/>
            </a:r>
            <a:br>
              <a:rPr lang="en-US" dirty="0">
                <a:latin typeface="Arial" charset="0"/>
                <a:ea typeface="+mj-ea"/>
                <a:cs typeface="+mj-cs"/>
              </a:rPr>
            </a:br>
            <a:endParaRPr lang="en-US" dirty="0">
              <a:latin typeface="Arial" charset="0"/>
              <a:ea typeface="+mj-ea"/>
              <a:cs typeface="+mj-cs"/>
            </a:endParaRPr>
          </a:p>
        </p:txBody>
      </p:sp>
      <p:pic>
        <p:nvPicPr>
          <p:cNvPr id="13314" name="Content Placeholder 3" descr="http://upload.wikimedia.org/wikipedia/commons/thumb/3/33/09-02-06-OriginalWaltons.jpg/250px-09-02-06-OriginalWaltons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3004" y="274638"/>
            <a:ext cx="2980017" cy="3150754"/>
          </a:xfrm>
        </p:spPr>
      </p:pic>
    </p:spTree>
    <p:extLst>
      <p:ext uri="{BB962C8B-B14F-4D97-AF65-F5344CB8AC3E}">
        <p14:creationId xmlns:p14="http://schemas.microsoft.com/office/powerpoint/2010/main" val="358657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>
                <a:latin typeface="Athelas Regular"/>
                <a:ea typeface="+mj-ea"/>
                <a:cs typeface="Athelas Regular"/>
              </a:rPr>
              <a:t>Wal-</a:t>
            </a:r>
            <a:r>
              <a:rPr lang="en-US" sz="5300" dirty="0">
                <a:latin typeface="Athelas Regular"/>
                <a:ea typeface="+mj-ea"/>
                <a:cs typeface="Athelas Regular"/>
              </a:rPr>
              <a:t>Mart</a:t>
            </a:r>
            <a:r>
              <a:rPr lang="en-US" sz="5400" dirty="0">
                <a:latin typeface="Athelas Regular"/>
                <a:ea typeface="+mj-ea"/>
                <a:cs typeface="Athelas Regular"/>
              </a:rPr>
              <a:t> Facts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463" y="1393944"/>
            <a:ext cx="8364537" cy="57912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sz="2800" b="0" dirty="0">
                <a:latin typeface="Athelas Regular"/>
                <a:cs typeface="Athelas Regular"/>
              </a:rPr>
              <a:t>Wal-Mart is the largest company in the </a:t>
            </a:r>
            <a:r>
              <a:rPr lang="en-US" sz="2800" b="0" dirty="0" smtClean="0">
                <a:latin typeface="Athelas Regular"/>
                <a:cs typeface="Athelas Regular"/>
              </a:rPr>
              <a:t>world.</a:t>
            </a:r>
          </a:p>
          <a:p>
            <a:pPr marL="457200" indent="-457200" eaLnBrk="1" hangingPunct="1">
              <a:lnSpc>
                <a:spcPct val="80000"/>
              </a:lnSpc>
              <a:buFont typeface="Arial"/>
              <a:buChar char="•"/>
              <a:defRPr/>
            </a:pPr>
            <a:endParaRPr lang="en-US" sz="2800" b="0" dirty="0">
              <a:latin typeface="Athelas Regular"/>
              <a:cs typeface="Athelas Regular"/>
            </a:endParaRPr>
          </a:p>
          <a:p>
            <a:pPr marL="457200" indent="-457200"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sz="2800" b="0" dirty="0">
                <a:latin typeface="Athelas Regular"/>
                <a:cs typeface="Athelas Regular"/>
              </a:rPr>
              <a:t>If Wal-Mart were a country, it would rank #21 in </a:t>
            </a:r>
            <a:r>
              <a:rPr lang="en-US" sz="2800" b="0" dirty="0" smtClean="0">
                <a:latin typeface="Athelas Regular"/>
                <a:cs typeface="Athelas Regular"/>
              </a:rPr>
              <a:t>the world </a:t>
            </a:r>
            <a:r>
              <a:rPr lang="en-US" sz="2800" b="0" dirty="0">
                <a:latin typeface="Athelas Regular"/>
                <a:cs typeface="Athelas Regular"/>
              </a:rPr>
              <a:t>in terms of GDP</a:t>
            </a:r>
            <a:r>
              <a:rPr lang="en-US" sz="2800" b="0" dirty="0" smtClean="0">
                <a:latin typeface="Athelas Regular"/>
                <a:cs typeface="Athelas Regular"/>
              </a:rPr>
              <a:t>.</a:t>
            </a:r>
          </a:p>
          <a:p>
            <a:pPr marL="457200" indent="-457200" eaLnBrk="1" hangingPunct="1">
              <a:lnSpc>
                <a:spcPct val="80000"/>
              </a:lnSpc>
              <a:buFont typeface="Arial"/>
              <a:buChar char="•"/>
              <a:defRPr/>
            </a:pPr>
            <a:endParaRPr lang="en-US" sz="2800" b="0" dirty="0">
              <a:latin typeface="Athelas Regular"/>
              <a:cs typeface="Athelas Regular"/>
            </a:endParaRPr>
          </a:p>
          <a:p>
            <a:pPr marL="457200" indent="-457200"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sz="2800" b="0" dirty="0">
                <a:latin typeface="Athelas Regular"/>
                <a:cs typeface="Athelas Regular"/>
              </a:rPr>
              <a:t>Wal-Mart annual sales in 2005 were higher than Target, Sears, K-Mart, JC Penney and </a:t>
            </a:r>
            <a:r>
              <a:rPr lang="en-US" sz="2800" b="0" dirty="0" smtClean="0">
                <a:latin typeface="Athelas Regular"/>
                <a:cs typeface="Athelas Regular"/>
              </a:rPr>
              <a:t>Kohl’s combined.</a:t>
            </a:r>
            <a:endParaRPr lang="en-US" sz="2800" b="0" dirty="0"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6868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thelas Regular"/>
                <a:cs typeface="Athelas Regular"/>
              </a:rPr>
              <a:t>More Wal-Mart Facts</a:t>
            </a:r>
            <a:endParaRPr lang="en-US" sz="4800" dirty="0">
              <a:latin typeface="Athelas Regular"/>
              <a:cs typeface="Athelas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Arial"/>
              <a:buChar char="•"/>
              <a:defRPr/>
            </a:pPr>
            <a:r>
              <a:rPr lang="en-US" sz="2800" b="0" dirty="0">
                <a:latin typeface="Athelas Regular"/>
                <a:cs typeface="Athelas Regular"/>
              </a:rPr>
              <a:t>Wal-Mart is the largest private employer in the United States (1.7 million people)</a:t>
            </a:r>
            <a:r>
              <a:rPr lang="en-US" sz="2800" b="0" dirty="0" smtClean="0">
                <a:latin typeface="Athelas Regular"/>
                <a:cs typeface="Athelas Regular"/>
              </a:rPr>
              <a:t>.</a:t>
            </a:r>
          </a:p>
          <a:p>
            <a:pPr marL="457200" indent="-457200">
              <a:lnSpc>
                <a:spcPct val="80000"/>
              </a:lnSpc>
              <a:buFont typeface="Arial"/>
              <a:buChar char="•"/>
              <a:defRPr/>
            </a:pPr>
            <a:endParaRPr lang="en-US" sz="2800" b="0" dirty="0">
              <a:latin typeface="Athelas Regular"/>
              <a:cs typeface="Athelas Regular"/>
            </a:endParaRPr>
          </a:p>
          <a:p>
            <a:pPr marL="457200" indent="-457200">
              <a:lnSpc>
                <a:spcPct val="80000"/>
              </a:lnSpc>
              <a:buFont typeface="Arial"/>
              <a:buChar char="•"/>
              <a:defRPr/>
            </a:pPr>
            <a:r>
              <a:rPr lang="en-US" sz="2800" b="0" dirty="0">
                <a:latin typeface="Athelas Regular"/>
                <a:cs typeface="Athelas Regular"/>
              </a:rPr>
              <a:t>Wal-Mart has 5,170 stores throughout the world.</a:t>
            </a:r>
          </a:p>
          <a:p>
            <a:pPr marL="114300" indent="0">
              <a:lnSpc>
                <a:spcPct val="80000"/>
              </a:lnSpc>
              <a:defRPr/>
            </a:pPr>
            <a:r>
              <a:rPr lang="en-US" sz="2800" b="0" dirty="0">
                <a:latin typeface="Athelas Regular"/>
                <a:cs typeface="Athelas Regular"/>
              </a:rPr>
              <a:t>	*greater than GM, Ford, and IBM </a:t>
            </a:r>
            <a:r>
              <a:rPr lang="en-US" sz="2800" b="0" dirty="0" smtClean="0">
                <a:latin typeface="Athelas Regular"/>
                <a:cs typeface="Athelas Regular"/>
              </a:rPr>
              <a:t>   	 	combined.</a:t>
            </a:r>
          </a:p>
          <a:p>
            <a:pPr marL="114300" indent="0">
              <a:lnSpc>
                <a:spcPct val="80000"/>
              </a:lnSpc>
              <a:defRPr/>
            </a:pPr>
            <a:endParaRPr lang="en-US" sz="2800" b="0" dirty="0">
              <a:latin typeface="Athelas Regular"/>
              <a:cs typeface="Athelas Regular"/>
            </a:endParaRPr>
          </a:p>
          <a:p>
            <a:pPr marL="457200" indent="-457200">
              <a:lnSpc>
                <a:spcPct val="80000"/>
              </a:lnSpc>
              <a:buFont typeface="Arial"/>
              <a:buChar char="•"/>
              <a:defRPr/>
            </a:pPr>
            <a:r>
              <a:rPr lang="en-US" sz="2800" b="0" dirty="0">
                <a:latin typeface="Athelas Regular"/>
                <a:cs typeface="Athelas Regular"/>
              </a:rPr>
              <a:t>Wal-Mart sales in 06</a:t>
            </a:r>
            <a:r>
              <a:rPr lang="en-US" sz="2800" b="0" dirty="0">
                <a:latin typeface="Athelas Regular"/>
                <a:ea typeface="ＭＳ 明朝" charset="0"/>
                <a:cs typeface="Athelas Regular"/>
              </a:rPr>
              <a:t>’ </a:t>
            </a:r>
            <a:r>
              <a:rPr lang="en-US" altLang="ja-JP" sz="2800" b="0" dirty="0">
                <a:latin typeface="Athelas Regular"/>
                <a:ea typeface="ＭＳ 明朝" charset="0"/>
                <a:cs typeface="Athelas Regular"/>
              </a:rPr>
              <a:t>totaled $340 billion dollar</a:t>
            </a:r>
            <a:r>
              <a:rPr lang="en-US" altLang="ja-JP" sz="2800" b="0" dirty="0" smtClean="0">
                <a:latin typeface="Athelas Regular"/>
                <a:ea typeface="ＭＳ 明朝" charset="0"/>
                <a:cs typeface="Athelas Regular"/>
              </a:rPr>
              <a:t>.</a:t>
            </a:r>
            <a:endParaRPr lang="en-US" sz="2800" b="0" dirty="0"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131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1-13 at 2.30.18 PM.png"/>
          <p:cNvPicPr>
            <a:picLocks noChangeAspect="1"/>
          </p:cNvPicPr>
          <p:nvPr/>
        </p:nvPicPr>
        <p:blipFill>
          <a:blip r:embed="rId2">
            <a:alphaModFix amt="1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520" y="2254068"/>
            <a:ext cx="4887730" cy="4852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83" y="365760"/>
            <a:ext cx="9523998" cy="548640"/>
          </a:xfrm>
        </p:spPr>
        <p:txBody>
          <a:bodyPr/>
          <a:lstStyle/>
          <a:p>
            <a:r>
              <a:rPr lang="en-US" sz="4800" dirty="0" smtClean="0">
                <a:latin typeface="Athelas Regular"/>
                <a:cs typeface="Athelas Regular"/>
              </a:rPr>
              <a:t>Even More Wal-Mart Facts</a:t>
            </a:r>
            <a:endParaRPr lang="en-US" sz="4800" dirty="0">
              <a:latin typeface="Athelas Regular"/>
              <a:cs typeface="Athelas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3066"/>
            <a:ext cx="7520940" cy="3579849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Arial"/>
              <a:buChar char="•"/>
              <a:defRPr/>
            </a:pPr>
            <a:r>
              <a:rPr lang="en-US" sz="2800" b="0" dirty="0">
                <a:latin typeface="Athelas Regular"/>
                <a:cs typeface="Athelas Regular"/>
              </a:rPr>
              <a:t>Wal-Mart accounts for 10% of all Chinese exports</a:t>
            </a:r>
            <a:r>
              <a:rPr lang="en-US" sz="2800" b="0" dirty="0" smtClean="0">
                <a:latin typeface="Athelas Regular"/>
                <a:cs typeface="Athelas Regular"/>
              </a:rPr>
              <a:t>.</a:t>
            </a:r>
          </a:p>
          <a:p>
            <a:pPr marL="457200" indent="-457200">
              <a:lnSpc>
                <a:spcPct val="80000"/>
              </a:lnSpc>
              <a:buFont typeface="Arial"/>
              <a:buChar char="•"/>
              <a:defRPr/>
            </a:pPr>
            <a:endParaRPr lang="en-US" sz="2800" b="0" dirty="0">
              <a:latin typeface="Athelas Regular"/>
              <a:cs typeface="Athelas Regular"/>
            </a:endParaRPr>
          </a:p>
          <a:p>
            <a:pPr marL="457200" indent="-457200">
              <a:lnSpc>
                <a:spcPct val="80000"/>
              </a:lnSpc>
              <a:buFont typeface="Arial"/>
              <a:buChar char="•"/>
              <a:defRPr/>
            </a:pPr>
            <a:r>
              <a:rPr lang="en-US" sz="2800" b="0" dirty="0">
                <a:latin typeface="Athelas Regular"/>
                <a:cs typeface="Athelas Regular"/>
              </a:rPr>
              <a:t>If Wal-Mart were a country, it would be China</a:t>
            </a:r>
            <a:r>
              <a:rPr lang="en-US" sz="2800" b="0" dirty="0">
                <a:latin typeface="Athelas Regular"/>
                <a:ea typeface="ＭＳ 明朝" charset="0"/>
                <a:cs typeface="Athelas Regular"/>
              </a:rPr>
              <a:t>’</a:t>
            </a:r>
            <a:r>
              <a:rPr lang="en-US" altLang="ja-JP" sz="2800" b="0" dirty="0">
                <a:latin typeface="Athelas Regular"/>
                <a:ea typeface="ＭＳ 明朝" charset="0"/>
                <a:cs typeface="Athelas Regular"/>
              </a:rPr>
              <a:t>s seventh largest trading partner.</a:t>
            </a:r>
            <a:endParaRPr lang="en-US" sz="2800" dirty="0">
              <a:latin typeface="Athelas Regular"/>
              <a:cs typeface="Athelas Regula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2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latin typeface="Bell MT"/>
                <a:ea typeface="+mj-ea"/>
                <a:cs typeface="Bell MT"/>
              </a:rPr>
              <a:t>Is Wal-Mart Evil?</a:t>
            </a:r>
            <a:endParaRPr lang="en-US" sz="5400" dirty="0">
              <a:latin typeface="Bell MT"/>
              <a:ea typeface="+mj-ea"/>
              <a:cs typeface="Bell MT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>
                <a:latin typeface="Bell MT" charset="0"/>
                <a:ea typeface="ＭＳ 明朝" charset="0"/>
                <a:cs typeface="ＭＳ 明朝" charset="0"/>
              </a:rPr>
              <a:t>“</a:t>
            </a:r>
            <a:r>
              <a:rPr lang="en-US" altLang="ja-JP" sz="2800">
                <a:latin typeface="Bell MT" charset="0"/>
                <a:cs typeface="Bell MT" charset="0"/>
              </a:rPr>
              <a:t>Since the mid 1990s alone, cheap imports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Bell MT" charset="0"/>
                <a:cs typeface="Bell MT" charset="0"/>
              </a:rPr>
              <a:t>from China have saved U.S. consumers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Bell MT" charset="0"/>
                <a:cs typeface="Bell MT" charset="0"/>
              </a:rPr>
              <a:t>roughly $600 billion and saved U.S.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Bell MT" charset="0"/>
                <a:cs typeface="Bell MT" charset="0"/>
              </a:rPr>
              <a:t>manufacturers untold billions in cheaper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Bell MT" charset="0"/>
                <a:cs typeface="Bell MT" charset="0"/>
              </a:rPr>
              <a:t>parts and labor costs for their products.</a:t>
            </a:r>
            <a:r>
              <a:rPr lang="ja-JP" altLang="en-US" sz="2800">
                <a:latin typeface="Bell MT" charset="0"/>
                <a:ea typeface="ＭＳ 明朝" charset="0"/>
                <a:cs typeface="ＭＳ 明朝" charset="0"/>
              </a:rPr>
              <a:t>”</a:t>
            </a:r>
            <a:endParaRPr lang="en-US" sz="2800">
              <a:latin typeface="Bell MT" charset="0"/>
              <a:cs typeface="Bell MT" charset="0"/>
            </a:endParaRPr>
          </a:p>
        </p:txBody>
      </p:sp>
      <p:pic>
        <p:nvPicPr>
          <p:cNvPr id="15363" name="Picture 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05300"/>
            <a:ext cx="34369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7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91000"/>
            <a:ext cx="3167063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Screen Shot 2015-01-11 at 12.43.42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-15875"/>
            <a:ext cx="20955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28874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21" y="365759"/>
            <a:ext cx="8998279" cy="1112549"/>
          </a:xfrm>
        </p:spPr>
        <p:txBody>
          <a:bodyPr/>
          <a:lstStyle/>
          <a:p>
            <a:r>
              <a:rPr lang="en-US" sz="4900" dirty="0" smtClean="0">
                <a:latin typeface="Bell MT"/>
                <a:cs typeface="Bell MT"/>
              </a:rPr>
              <a:t>High Cost, Low Prices…</a:t>
            </a:r>
            <a:endParaRPr lang="en-US" sz="4900" dirty="0">
              <a:latin typeface="Bell MT"/>
              <a:cs typeface="Bell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62512"/>
            <a:ext cx="7520940" cy="420879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6346" y="6186637"/>
            <a:ext cx="6731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Bell MT"/>
                <a:cs typeface="Bell MT"/>
              </a:rPr>
              <a:t>http://</a:t>
            </a:r>
            <a:r>
              <a:rPr lang="en-US" sz="2400" dirty="0" err="1">
                <a:latin typeface="Bell MT"/>
                <a:cs typeface="Bell MT"/>
              </a:rPr>
              <a:t>www.youtube.com</a:t>
            </a:r>
            <a:r>
              <a:rPr lang="en-US" sz="2400" dirty="0">
                <a:latin typeface="Bell MT"/>
                <a:cs typeface="Bell MT"/>
              </a:rPr>
              <a:t>/</a:t>
            </a:r>
            <a:r>
              <a:rPr lang="en-US" sz="2400" dirty="0" err="1">
                <a:latin typeface="Bell MT"/>
                <a:cs typeface="Bell MT"/>
              </a:rPr>
              <a:t>watch?v</a:t>
            </a:r>
            <a:r>
              <a:rPr lang="en-US" sz="2400" dirty="0">
                <a:latin typeface="Bell MT"/>
                <a:cs typeface="Bell MT"/>
              </a:rPr>
              <a:t>=pvhSnTwvw5Q</a:t>
            </a:r>
          </a:p>
        </p:txBody>
      </p:sp>
      <p:pic>
        <p:nvPicPr>
          <p:cNvPr id="5" name="Picture 4" descr="Screen Shot 2015-01-25 at 9.44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478308"/>
            <a:ext cx="79756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069889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37</TotalTime>
  <Words>199</Words>
  <Application>Microsoft Macintosh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The High Cost of Low Prices</vt:lpstr>
      <vt:lpstr>Wal-Mart  1948- 1 store. 1962- 2 (1969 incorporated). 1979- 276. 1985- 882 2005- 6,200= 312 billion in revenue. 2009- 408 Billion in revenue.  </vt:lpstr>
      <vt:lpstr>Wal-Mart Facts</vt:lpstr>
      <vt:lpstr>More Wal-Mart Facts</vt:lpstr>
      <vt:lpstr>Even More Wal-Mart Facts</vt:lpstr>
      <vt:lpstr>Is Wal-Mart Evil?</vt:lpstr>
      <vt:lpstr>High Cost, Low Prices…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High Cost of Low Prices</dc:title>
  <dc:creator>Lesley Duke</dc:creator>
  <cp:lastModifiedBy>Lesley Duke</cp:lastModifiedBy>
  <cp:revision>4</cp:revision>
  <dcterms:created xsi:type="dcterms:W3CDTF">2015-01-13T22:19:47Z</dcterms:created>
  <dcterms:modified xsi:type="dcterms:W3CDTF">2015-01-26T05:45:43Z</dcterms:modified>
</cp:coreProperties>
</file>