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22"/>
  </p:notesMasterIdLst>
  <p:sldIdLst>
    <p:sldId id="256" r:id="rId2"/>
    <p:sldId id="257" r:id="rId3"/>
    <p:sldId id="258" r:id="rId4"/>
    <p:sldId id="259" r:id="rId5"/>
    <p:sldId id="260" r:id="rId6"/>
    <p:sldId id="272" r:id="rId7"/>
    <p:sldId id="270" r:id="rId8"/>
    <p:sldId id="269" r:id="rId9"/>
    <p:sldId id="271" r:id="rId10"/>
    <p:sldId id="275" r:id="rId11"/>
    <p:sldId id="261" r:id="rId12"/>
    <p:sldId id="264" r:id="rId13"/>
    <p:sldId id="263" r:id="rId14"/>
    <p:sldId id="262" r:id="rId15"/>
    <p:sldId id="265" r:id="rId16"/>
    <p:sldId id="266" r:id="rId17"/>
    <p:sldId id="267" r:id="rId18"/>
    <p:sldId id="268" r:id="rId19"/>
    <p:sldId id="274"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7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676DBB-78E4-8E41-86A6-53D6B0F9DCED}" type="datetimeFigureOut">
              <a:rPr lang="en-US" smtClean="0"/>
              <a:t>5/7/15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189D4-B67E-E243-8CE7-772599E6CFEB}" type="slidenum">
              <a:rPr lang="en-US" smtClean="0"/>
              <a:t>‹#›</a:t>
            </a:fld>
            <a:endParaRPr lang="en-US"/>
          </a:p>
        </p:txBody>
      </p:sp>
    </p:spTree>
    <p:extLst>
      <p:ext uri="{BB962C8B-B14F-4D97-AF65-F5344CB8AC3E}">
        <p14:creationId xmlns:p14="http://schemas.microsoft.com/office/powerpoint/2010/main" val="1220453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189D4-B67E-E243-8CE7-772599E6CFEB}" type="slidenum">
              <a:rPr lang="en-US" smtClean="0"/>
              <a:t>8</a:t>
            </a:fld>
            <a:endParaRPr lang="en-US"/>
          </a:p>
        </p:txBody>
      </p:sp>
    </p:spTree>
    <p:extLst>
      <p:ext uri="{BB962C8B-B14F-4D97-AF65-F5344CB8AC3E}">
        <p14:creationId xmlns:p14="http://schemas.microsoft.com/office/powerpoint/2010/main" val="270275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189D4-B67E-E243-8CE7-772599E6CFEB}" type="slidenum">
              <a:rPr lang="en-US" smtClean="0"/>
              <a:t>20</a:t>
            </a:fld>
            <a:endParaRPr lang="en-US"/>
          </a:p>
        </p:txBody>
      </p:sp>
    </p:spTree>
    <p:extLst>
      <p:ext uri="{BB962C8B-B14F-4D97-AF65-F5344CB8AC3E}">
        <p14:creationId xmlns:p14="http://schemas.microsoft.com/office/powerpoint/2010/main" val="5506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51875-82DE-4A45-A6CF-92917AA2ACA7}" type="datetimeFigureOut">
              <a:rPr lang="en-US" smtClean="0"/>
              <a:t>5/7/15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ADCD-C29F-B042-A3B5-7543F099585D}" type="slidenum">
              <a:rPr lang="en-US" smtClean="0"/>
              <a:t>‹#›</a:t>
            </a:fld>
            <a:endParaRPr lang="en-US"/>
          </a:p>
        </p:txBody>
      </p:sp>
    </p:spTree>
    <p:extLst>
      <p:ext uri="{BB962C8B-B14F-4D97-AF65-F5344CB8AC3E}">
        <p14:creationId xmlns:p14="http://schemas.microsoft.com/office/powerpoint/2010/main" val="323002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51875-82DE-4A45-A6CF-92917AA2ACA7}" type="datetimeFigureOut">
              <a:rPr lang="en-US" smtClean="0"/>
              <a:t>5/7/15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ADCD-C29F-B042-A3B5-7543F099585D}" type="slidenum">
              <a:rPr lang="en-US" smtClean="0"/>
              <a:t>‹#›</a:t>
            </a:fld>
            <a:endParaRPr lang="en-US"/>
          </a:p>
        </p:txBody>
      </p:sp>
    </p:spTree>
    <p:extLst>
      <p:ext uri="{BB962C8B-B14F-4D97-AF65-F5344CB8AC3E}">
        <p14:creationId xmlns:p14="http://schemas.microsoft.com/office/powerpoint/2010/main" val="40702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51875-82DE-4A45-A6CF-92917AA2ACA7}" type="datetimeFigureOut">
              <a:rPr lang="en-US" smtClean="0"/>
              <a:t>5/7/15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ADCD-C29F-B042-A3B5-7543F099585D}" type="slidenum">
              <a:rPr lang="en-US" smtClean="0"/>
              <a:t>‹#›</a:t>
            </a:fld>
            <a:endParaRPr lang="en-US"/>
          </a:p>
        </p:txBody>
      </p:sp>
    </p:spTree>
    <p:extLst>
      <p:ext uri="{BB962C8B-B14F-4D97-AF65-F5344CB8AC3E}">
        <p14:creationId xmlns:p14="http://schemas.microsoft.com/office/powerpoint/2010/main" val="425293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5EBCC09-EF6F-E146-9134-8E1A7226F5D8}" type="slidenum">
              <a:rPr lang="en-US"/>
              <a:pPr/>
              <a:t>‹#›</a:t>
            </a:fld>
            <a:endParaRPr lang="en-US"/>
          </a:p>
        </p:txBody>
      </p:sp>
    </p:spTree>
    <p:extLst>
      <p:ext uri="{BB962C8B-B14F-4D97-AF65-F5344CB8AC3E}">
        <p14:creationId xmlns:p14="http://schemas.microsoft.com/office/powerpoint/2010/main" val="3173222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51875-82DE-4A45-A6CF-92917AA2ACA7}" type="datetimeFigureOut">
              <a:rPr lang="en-US" smtClean="0"/>
              <a:t>5/7/15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ADCD-C29F-B042-A3B5-7543F099585D}" type="slidenum">
              <a:rPr lang="en-US" smtClean="0"/>
              <a:t>‹#›</a:t>
            </a:fld>
            <a:endParaRPr lang="en-US"/>
          </a:p>
        </p:txBody>
      </p:sp>
    </p:spTree>
    <p:extLst>
      <p:ext uri="{BB962C8B-B14F-4D97-AF65-F5344CB8AC3E}">
        <p14:creationId xmlns:p14="http://schemas.microsoft.com/office/powerpoint/2010/main" val="228948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51875-82DE-4A45-A6CF-92917AA2ACA7}" type="datetimeFigureOut">
              <a:rPr lang="en-US" smtClean="0"/>
              <a:t>5/7/15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ADCD-C29F-B042-A3B5-7543F099585D}" type="slidenum">
              <a:rPr lang="en-US" smtClean="0"/>
              <a:t>‹#›</a:t>
            </a:fld>
            <a:endParaRPr lang="en-US"/>
          </a:p>
        </p:txBody>
      </p:sp>
    </p:spTree>
    <p:extLst>
      <p:ext uri="{BB962C8B-B14F-4D97-AF65-F5344CB8AC3E}">
        <p14:creationId xmlns:p14="http://schemas.microsoft.com/office/powerpoint/2010/main" val="340102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551875-82DE-4A45-A6CF-92917AA2ACA7}" type="datetimeFigureOut">
              <a:rPr lang="en-US" smtClean="0"/>
              <a:t>5/7/15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ADCD-C29F-B042-A3B5-7543F099585D}" type="slidenum">
              <a:rPr lang="en-US" smtClean="0"/>
              <a:t>‹#›</a:t>
            </a:fld>
            <a:endParaRPr lang="en-US"/>
          </a:p>
        </p:txBody>
      </p:sp>
    </p:spTree>
    <p:extLst>
      <p:ext uri="{BB962C8B-B14F-4D97-AF65-F5344CB8AC3E}">
        <p14:creationId xmlns:p14="http://schemas.microsoft.com/office/powerpoint/2010/main" val="262273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551875-82DE-4A45-A6CF-92917AA2ACA7}" type="datetimeFigureOut">
              <a:rPr lang="en-US" smtClean="0"/>
              <a:t>5/7/15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2ADCD-C29F-B042-A3B5-7543F099585D}" type="slidenum">
              <a:rPr lang="en-US" smtClean="0"/>
              <a:t>‹#›</a:t>
            </a:fld>
            <a:endParaRPr lang="en-US"/>
          </a:p>
        </p:txBody>
      </p:sp>
    </p:spTree>
    <p:extLst>
      <p:ext uri="{BB962C8B-B14F-4D97-AF65-F5344CB8AC3E}">
        <p14:creationId xmlns:p14="http://schemas.microsoft.com/office/powerpoint/2010/main" val="329685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551875-82DE-4A45-A6CF-92917AA2ACA7}" type="datetimeFigureOut">
              <a:rPr lang="en-US" smtClean="0"/>
              <a:t>5/7/15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2ADCD-C29F-B042-A3B5-7543F099585D}" type="slidenum">
              <a:rPr lang="en-US" smtClean="0"/>
              <a:t>‹#›</a:t>
            </a:fld>
            <a:endParaRPr lang="en-US"/>
          </a:p>
        </p:txBody>
      </p:sp>
    </p:spTree>
    <p:extLst>
      <p:ext uri="{BB962C8B-B14F-4D97-AF65-F5344CB8AC3E}">
        <p14:creationId xmlns:p14="http://schemas.microsoft.com/office/powerpoint/2010/main" val="409192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51875-82DE-4A45-A6CF-92917AA2ACA7}" type="datetimeFigureOut">
              <a:rPr lang="en-US" smtClean="0"/>
              <a:t>5/7/15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2ADCD-C29F-B042-A3B5-7543F099585D}" type="slidenum">
              <a:rPr lang="en-US" smtClean="0"/>
              <a:t>‹#›</a:t>
            </a:fld>
            <a:endParaRPr lang="en-US"/>
          </a:p>
        </p:txBody>
      </p:sp>
    </p:spTree>
    <p:extLst>
      <p:ext uri="{BB962C8B-B14F-4D97-AF65-F5344CB8AC3E}">
        <p14:creationId xmlns:p14="http://schemas.microsoft.com/office/powerpoint/2010/main" val="44023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51875-82DE-4A45-A6CF-92917AA2ACA7}" type="datetimeFigureOut">
              <a:rPr lang="en-US" smtClean="0"/>
              <a:t>5/7/15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ADCD-C29F-B042-A3B5-7543F099585D}" type="slidenum">
              <a:rPr lang="en-US" smtClean="0"/>
              <a:t>‹#›</a:t>
            </a:fld>
            <a:endParaRPr lang="en-US"/>
          </a:p>
        </p:txBody>
      </p:sp>
    </p:spTree>
    <p:extLst>
      <p:ext uri="{BB962C8B-B14F-4D97-AF65-F5344CB8AC3E}">
        <p14:creationId xmlns:p14="http://schemas.microsoft.com/office/powerpoint/2010/main" val="112117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51875-82DE-4A45-A6CF-92917AA2ACA7}" type="datetimeFigureOut">
              <a:rPr lang="en-US" smtClean="0"/>
              <a:t>5/7/15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ADCD-C29F-B042-A3B5-7543F099585D}" type="slidenum">
              <a:rPr lang="en-US" smtClean="0"/>
              <a:t>‹#›</a:t>
            </a:fld>
            <a:endParaRPr lang="en-US"/>
          </a:p>
        </p:txBody>
      </p:sp>
    </p:spTree>
    <p:extLst>
      <p:ext uri="{BB962C8B-B14F-4D97-AF65-F5344CB8AC3E}">
        <p14:creationId xmlns:p14="http://schemas.microsoft.com/office/powerpoint/2010/main" val="26301342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51875-82DE-4A45-A6CF-92917AA2ACA7}" type="datetimeFigureOut">
              <a:rPr lang="en-US" smtClean="0"/>
              <a:t>5/7/15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2ADCD-C29F-B042-A3B5-7543F099585D}" type="slidenum">
              <a:rPr lang="en-US" smtClean="0"/>
              <a:t>‹#›</a:t>
            </a:fld>
            <a:endParaRPr lang="en-US"/>
          </a:p>
        </p:txBody>
      </p:sp>
    </p:spTree>
    <p:extLst>
      <p:ext uri="{BB962C8B-B14F-4D97-AF65-F5344CB8AC3E}">
        <p14:creationId xmlns:p14="http://schemas.microsoft.com/office/powerpoint/2010/main" val="391360716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29002" y="4972519"/>
            <a:ext cx="8307387" cy="753036"/>
          </a:xfrm>
        </p:spPr>
        <p:txBody>
          <a:bodyPr>
            <a:noAutofit/>
          </a:bodyPr>
          <a:lstStyle/>
          <a:p>
            <a:pPr algn="ctr"/>
            <a:r>
              <a:rPr lang="en-US" sz="5400" dirty="0" smtClean="0">
                <a:latin typeface="Superclarendon Regular"/>
                <a:cs typeface="Superclarendon Regular"/>
              </a:rPr>
              <a:t>Taxation with Representation</a:t>
            </a:r>
            <a:endParaRPr lang="en-US" sz="5400" dirty="0">
              <a:latin typeface="Superclarendon Regular"/>
              <a:cs typeface="Superclarendon Regular"/>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12" y="224566"/>
            <a:ext cx="7057066" cy="4747953"/>
          </a:xfrm>
          <a:prstGeom prst="rect">
            <a:avLst/>
          </a:prstGeom>
        </p:spPr>
      </p:pic>
    </p:spTree>
    <p:extLst>
      <p:ext uri="{BB962C8B-B14F-4D97-AF65-F5344CB8AC3E}">
        <p14:creationId xmlns:p14="http://schemas.microsoft.com/office/powerpoint/2010/main" val="25765341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solidFill>
                  <a:schemeClr val="tx2">
                    <a:lumMod val="60000"/>
                    <a:lumOff val="40000"/>
                  </a:schemeClr>
                </a:solidFill>
                <a:latin typeface="Superclarendon Regular"/>
                <a:cs typeface="Superclarendon Regular"/>
              </a:rPr>
              <a:t>Personal Opinion?</a:t>
            </a:r>
          </a:p>
        </p:txBody>
      </p:sp>
      <p:sp>
        <p:nvSpPr>
          <p:cNvPr id="9219" name="Rectangle 3"/>
          <p:cNvSpPr>
            <a:spLocks noGrp="1" noChangeArrowheads="1"/>
          </p:cNvSpPr>
          <p:nvPr>
            <p:ph type="body" idx="1"/>
          </p:nvPr>
        </p:nvSpPr>
        <p:spPr/>
        <p:txBody>
          <a:bodyPr/>
          <a:lstStyle/>
          <a:p>
            <a:pPr marL="0" indent="0" eaLnBrk="1" hangingPunct="1">
              <a:lnSpc>
                <a:spcPct val="90000"/>
              </a:lnSpc>
              <a:buFontTx/>
              <a:buNone/>
            </a:pPr>
            <a:r>
              <a:rPr lang="en-US" dirty="0">
                <a:solidFill>
                  <a:schemeClr val="tx1">
                    <a:lumMod val="65000"/>
                    <a:lumOff val="35000"/>
                  </a:schemeClr>
                </a:solidFill>
                <a:latin typeface="Superclarendon Regular"/>
                <a:cs typeface="Superclarendon Regular"/>
              </a:rPr>
              <a:t>Which tax structure do you think is most equitable and why?</a:t>
            </a:r>
          </a:p>
          <a:p>
            <a:pPr marL="0" indent="0" eaLnBrk="1" hangingPunct="1">
              <a:lnSpc>
                <a:spcPct val="90000"/>
              </a:lnSpc>
              <a:buFontTx/>
              <a:buNone/>
            </a:pPr>
            <a:endParaRPr lang="en-US" dirty="0">
              <a:solidFill>
                <a:schemeClr val="tx1">
                  <a:lumMod val="65000"/>
                  <a:lumOff val="35000"/>
                </a:schemeClr>
              </a:solidFill>
              <a:latin typeface="Superclarendon Regular"/>
              <a:cs typeface="Superclarendon Regular"/>
            </a:endParaRPr>
          </a:p>
          <a:p>
            <a:pPr marL="0" indent="0" eaLnBrk="1" hangingPunct="1">
              <a:lnSpc>
                <a:spcPct val="90000"/>
              </a:lnSpc>
              <a:buFontTx/>
              <a:buNone/>
            </a:pPr>
            <a:r>
              <a:rPr lang="en-US" b="1" dirty="0">
                <a:solidFill>
                  <a:schemeClr val="tx1">
                    <a:lumMod val="65000"/>
                    <a:lumOff val="35000"/>
                  </a:schemeClr>
                </a:solidFill>
                <a:latin typeface="Superclarendon Regular"/>
                <a:cs typeface="Superclarendon Regular"/>
              </a:rPr>
              <a:t>Proportional</a:t>
            </a:r>
          </a:p>
          <a:p>
            <a:pPr marL="0" indent="0" eaLnBrk="1" hangingPunct="1">
              <a:lnSpc>
                <a:spcPct val="90000"/>
              </a:lnSpc>
              <a:buFontTx/>
              <a:buNone/>
            </a:pPr>
            <a:endParaRPr lang="en-US" b="1" dirty="0">
              <a:solidFill>
                <a:schemeClr val="tx1">
                  <a:lumMod val="65000"/>
                  <a:lumOff val="35000"/>
                </a:schemeClr>
              </a:solidFill>
              <a:latin typeface="Superclarendon Regular"/>
              <a:cs typeface="Superclarendon Regular"/>
            </a:endParaRPr>
          </a:p>
          <a:p>
            <a:pPr marL="0" indent="0" eaLnBrk="1" hangingPunct="1">
              <a:lnSpc>
                <a:spcPct val="90000"/>
              </a:lnSpc>
              <a:buFontTx/>
              <a:buNone/>
            </a:pPr>
            <a:r>
              <a:rPr lang="en-US" b="1" dirty="0">
                <a:solidFill>
                  <a:schemeClr val="tx1">
                    <a:lumMod val="65000"/>
                    <a:lumOff val="35000"/>
                  </a:schemeClr>
                </a:solidFill>
                <a:latin typeface="Superclarendon Regular"/>
                <a:cs typeface="Superclarendon Regular"/>
              </a:rPr>
              <a:t>						Progressive</a:t>
            </a:r>
          </a:p>
          <a:p>
            <a:pPr marL="0" indent="0" eaLnBrk="1" hangingPunct="1">
              <a:lnSpc>
                <a:spcPct val="90000"/>
              </a:lnSpc>
              <a:buFontTx/>
              <a:buNone/>
            </a:pPr>
            <a:endParaRPr lang="en-US" b="1" dirty="0">
              <a:latin typeface="Arial" charset="0"/>
            </a:endParaRPr>
          </a:p>
          <a:p>
            <a:pPr marL="0" indent="0" eaLnBrk="1" hangingPunct="1">
              <a:lnSpc>
                <a:spcPct val="90000"/>
              </a:lnSpc>
              <a:buFontTx/>
              <a:buNone/>
            </a:pPr>
            <a:r>
              <a:rPr lang="en-US" b="1" dirty="0">
                <a:latin typeface="Arial" charset="0"/>
              </a:rPr>
              <a:t>					</a:t>
            </a:r>
          </a:p>
        </p:txBody>
      </p:sp>
    </p:spTree>
    <p:extLst>
      <p:ext uri="{BB962C8B-B14F-4D97-AF65-F5344CB8AC3E}">
        <p14:creationId xmlns:p14="http://schemas.microsoft.com/office/powerpoint/2010/main" val="2844864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blinds(horizontal)">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slide(fromBottom)">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slide(fromBottom)">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130"/>
            <a:ext cx="8229600" cy="1143000"/>
          </a:xfrm>
        </p:spPr>
        <p:txBody>
          <a:bodyPr>
            <a:normAutofit/>
          </a:bodyPr>
          <a:lstStyle/>
          <a:p>
            <a:r>
              <a:rPr lang="en-US" dirty="0" smtClean="0">
                <a:solidFill>
                  <a:schemeClr val="tx2">
                    <a:lumMod val="60000"/>
                    <a:lumOff val="40000"/>
                  </a:schemeClr>
                </a:solidFill>
                <a:latin typeface="Superclarendon Regular"/>
                <a:cs typeface="Superclarendon Regular"/>
              </a:rPr>
              <a:t>Four Tax Bases</a:t>
            </a:r>
            <a:endParaRPr lang="en-US" dirty="0"/>
          </a:p>
        </p:txBody>
      </p:sp>
      <p:sp>
        <p:nvSpPr>
          <p:cNvPr id="3" name="Content Placeholder 2"/>
          <p:cNvSpPr>
            <a:spLocks noGrp="1"/>
          </p:cNvSpPr>
          <p:nvPr>
            <p:ph idx="1"/>
          </p:nvPr>
        </p:nvSpPr>
        <p:spPr>
          <a:xfrm>
            <a:off x="457200" y="1499130"/>
            <a:ext cx="5147982" cy="5184492"/>
          </a:xfrm>
        </p:spPr>
        <p:txBody>
          <a:bodyPr>
            <a:normAutofit/>
          </a:bodyPr>
          <a:lstStyle/>
          <a:p>
            <a:pPr marL="609600" indent="-609600">
              <a:buFontTx/>
              <a:buAutoNum type="arabicPeriod"/>
            </a:pPr>
            <a:r>
              <a:rPr lang="en-US" sz="2400" dirty="0" smtClean="0">
                <a:solidFill>
                  <a:schemeClr val="tx1">
                    <a:lumMod val="65000"/>
                    <a:lumOff val="35000"/>
                  </a:schemeClr>
                </a:solidFill>
                <a:latin typeface="Superclarendon Regular"/>
                <a:cs typeface="Superclarendon Regular"/>
              </a:rPr>
              <a:t>Individual Income Tax -</a:t>
            </a:r>
          </a:p>
          <a:p>
            <a:pPr marL="609600" indent="-609600">
              <a:buNone/>
            </a:pPr>
            <a:r>
              <a:rPr lang="en-US" sz="2400" dirty="0" smtClean="0">
                <a:solidFill>
                  <a:schemeClr val="tx1">
                    <a:lumMod val="65000"/>
                    <a:lumOff val="35000"/>
                  </a:schemeClr>
                </a:solidFill>
                <a:latin typeface="Superclarendon Regular"/>
                <a:cs typeface="Superclarendon Regular"/>
              </a:rPr>
              <a:t>	16</a:t>
            </a:r>
            <a:r>
              <a:rPr lang="en-US" sz="2400" baseline="30000" dirty="0" smtClean="0">
                <a:solidFill>
                  <a:schemeClr val="tx1">
                    <a:lumMod val="65000"/>
                    <a:lumOff val="35000"/>
                  </a:schemeClr>
                </a:solidFill>
                <a:latin typeface="Superclarendon Regular"/>
                <a:cs typeface="Superclarendon Regular"/>
              </a:rPr>
              <a:t>th</a:t>
            </a:r>
            <a:r>
              <a:rPr lang="en-US" sz="2400" dirty="0" smtClean="0">
                <a:solidFill>
                  <a:schemeClr val="tx1">
                    <a:lumMod val="65000"/>
                    <a:lumOff val="35000"/>
                  </a:schemeClr>
                </a:solidFill>
                <a:latin typeface="Superclarendon Regular"/>
                <a:cs typeface="Superclarendon Regular"/>
              </a:rPr>
              <a:t> Amendment (1913)</a:t>
            </a:r>
          </a:p>
          <a:p>
            <a:r>
              <a:rPr lang="en-US" sz="2400" dirty="0" smtClean="0">
                <a:solidFill>
                  <a:schemeClr val="tx1">
                    <a:lumMod val="65000"/>
                    <a:lumOff val="35000"/>
                  </a:schemeClr>
                </a:solidFill>
                <a:latin typeface="Superclarendon Regular"/>
                <a:cs typeface="Superclarendon Regular"/>
              </a:rPr>
              <a:t>		State</a:t>
            </a:r>
          </a:p>
          <a:p>
            <a:r>
              <a:rPr lang="en-US" sz="2400" dirty="0" smtClean="0">
                <a:solidFill>
                  <a:schemeClr val="tx1">
                    <a:lumMod val="65000"/>
                    <a:lumOff val="35000"/>
                  </a:schemeClr>
                </a:solidFill>
                <a:latin typeface="Superclarendon Regular"/>
                <a:cs typeface="Superclarendon Regular"/>
              </a:rPr>
              <a:t>		Federal</a:t>
            </a:r>
          </a:p>
          <a:p>
            <a:pPr marL="609600" indent="-609600">
              <a:buNone/>
            </a:pPr>
            <a:r>
              <a:rPr lang="en-US" sz="2400" dirty="0" smtClean="0">
                <a:solidFill>
                  <a:schemeClr val="tx1">
                    <a:lumMod val="65000"/>
                    <a:lumOff val="35000"/>
                  </a:schemeClr>
                </a:solidFill>
                <a:latin typeface="Superclarendon Regular"/>
                <a:cs typeface="Superclarendon Regular"/>
              </a:rPr>
              <a:t>	</a:t>
            </a:r>
            <a:r>
              <a:rPr lang="en-US" sz="2400" b="1" i="1" dirty="0" smtClean="0">
                <a:solidFill>
                  <a:schemeClr val="tx1">
                    <a:lumMod val="65000"/>
                    <a:lumOff val="35000"/>
                  </a:schemeClr>
                </a:solidFill>
                <a:latin typeface="Superclarendon Regular"/>
                <a:cs typeface="Superclarendon Regular"/>
              </a:rPr>
              <a:t>-FICA </a:t>
            </a:r>
          </a:p>
          <a:p>
            <a:r>
              <a:rPr lang="en-US" sz="2400" dirty="0" smtClean="0">
                <a:solidFill>
                  <a:schemeClr val="tx1">
                    <a:lumMod val="65000"/>
                    <a:lumOff val="35000"/>
                  </a:schemeClr>
                </a:solidFill>
                <a:latin typeface="Superclarendon Regular"/>
                <a:cs typeface="Superclarendon Regular"/>
              </a:rPr>
              <a:t>		Social Security</a:t>
            </a:r>
          </a:p>
          <a:p>
            <a:r>
              <a:rPr lang="en-US" sz="2400" dirty="0" smtClean="0">
                <a:solidFill>
                  <a:schemeClr val="tx1">
                    <a:lumMod val="65000"/>
                    <a:lumOff val="35000"/>
                  </a:schemeClr>
                </a:solidFill>
                <a:latin typeface="Superclarendon Regular"/>
                <a:cs typeface="Superclarendon Regular"/>
              </a:rPr>
              <a:t>		Medicare</a:t>
            </a:r>
          </a:p>
          <a:p>
            <a:pPr marL="609600" indent="-609600">
              <a:buNone/>
            </a:pPr>
            <a:r>
              <a:rPr lang="en-US" sz="1800" dirty="0" smtClean="0">
                <a:solidFill>
                  <a:schemeClr val="tx1">
                    <a:lumMod val="65000"/>
                    <a:lumOff val="35000"/>
                  </a:schemeClr>
                </a:solidFill>
                <a:latin typeface="Superclarendon Regular"/>
                <a:cs typeface="Superclarendon Regular"/>
              </a:rPr>
              <a:t>					(payroll tax= 12%)</a:t>
            </a:r>
          </a:p>
          <a:p>
            <a:pPr marL="609600" indent="-609600">
              <a:buNone/>
            </a:pPr>
            <a:r>
              <a:rPr lang="en-US" sz="1800" dirty="0" smtClean="0">
                <a:solidFill>
                  <a:schemeClr val="tx1">
                    <a:lumMod val="65000"/>
                    <a:lumOff val="35000"/>
                  </a:schemeClr>
                </a:solidFill>
                <a:latin typeface="Superclarendon Regular"/>
                <a:cs typeface="Superclarendon Regular"/>
              </a:rPr>
              <a:t>					6% employee</a:t>
            </a:r>
          </a:p>
          <a:p>
            <a:pPr marL="609600" indent="-609600">
              <a:buNone/>
            </a:pPr>
            <a:r>
              <a:rPr lang="en-US" sz="1800" dirty="0" smtClean="0">
                <a:solidFill>
                  <a:schemeClr val="tx1">
                    <a:lumMod val="65000"/>
                    <a:lumOff val="35000"/>
                  </a:schemeClr>
                </a:solidFill>
                <a:latin typeface="Superclarendon Regular"/>
                <a:cs typeface="Superclarendon Regular"/>
              </a:rPr>
              <a:t>					6% employer</a:t>
            </a:r>
          </a:p>
          <a:p>
            <a:endParaRPr lang="en-US" dirty="0"/>
          </a:p>
        </p:txBody>
      </p:sp>
      <p:pic>
        <p:nvPicPr>
          <p:cNvPr id="4" name="Picture 3" descr="Screen Shot 2015-05-03 at 2.55.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632" y="2517702"/>
            <a:ext cx="3280981" cy="3832828"/>
          </a:xfrm>
          <a:prstGeom prst="rect">
            <a:avLst/>
          </a:prstGeom>
        </p:spPr>
      </p:pic>
    </p:spTree>
    <p:extLst>
      <p:ext uri="{BB962C8B-B14F-4D97-AF65-F5344CB8AC3E}">
        <p14:creationId xmlns:p14="http://schemas.microsoft.com/office/powerpoint/2010/main" val="273404338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500"/>
                                        <p:tgtEl>
                                          <p:spTgt spid="3">
                                            <p:txEl>
                                              <p:pRg st="1" end="1"/>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ssolv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latin typeface="Superclarendon Regular"/>
                <a:cs typeface="Superclarendon Regular"/>
              </a:rPr>
              <a:t>Four Tax Bases</a:t>
            </a:r>
            <a:endParaRPr lang="en-US" dirty="0"/>
          </a:p>
        </p:txBody>
      </p:sp>
      <p:sp>
        <p:nvSpPr>
          <p:cNvPr id="3" name="Content Placeholder 2"/>
          <p:cNvSpPr>
            <a:spLocks noGrp="1"/>
          </p:cNvSpPr>
          <p:nvPr>
            <p:ph idx="1"/>
          </p:nvPr>
        </p:nvSpPr>
        <p:spPr>
          <a:xfrm>
            <a:off x="457200" y="1600200"/>
            <a:ext cx="3831164" cy="4525963"/>
          </a:xfrm>
        </p:spPr>
        <p:txBody>
          <a:bodyPr>
            <a:normAutofit fontScale="92500" lnSpcReduction="20000"/>
          </a:bodyPr>
          <a:lstStyle/>
          <a:p>
            <a:pPr>
              <a:buNone/>
            </a:pPr>
            <a:r>
              <a:rPr lang="en-US" sz="2800" dirty="0" smtClean="0">
                <a:solidFill>
                  <a:schemeClr val="tx1">
                    <a:lumMod val="65000"/>
                    <a:lumOff val="35000"/>
                  </a:schemeClr>
                </a:solidFill>
                <a:latin typeface="Superclarendon Regular"/>
                <a:cs typeface="Superclarendon Regular"/>
              </a:rPr>
              <a:t>2. Sales Tax -</a:t>
            </a:r>
          </a:p>
          <a:p>
            <a:pPr>
              <a:buNone/>
            </a:pPr>
            <a:r>
              <a:rPr lang="en-US" sz="2800" dirty="0" smtClean="0">
                <a:solidFill>
                  <a:schemeClr val="tx1">
                    <a:lumMod val="65000"/>
                    <a:lumOff val="35000"/>
                  </a:schemeClr>
                </a:solidFill>
                <a:latin typeface="Superclarendon Regular"/>
                <a:cs typeface="Superclarendon Regular"/>
              </a:rPr>
              <a:t>	% tax on purchase of goods</a:t>
            </a:r>
          </a:p>
          <a:p>
            <a:pPr>
              <a:buNone/>
            </a:pPr>
            <a:r>
              <a:rPr lang="en-US" sz="2800" dirty="0" smtClean="0">
                <a:solidFill>
                  <a:schemeClr val="tx1">
                    <a:lumMod val="65000"/>
                    <a:lumOff val="35000"/>
                  </a:schemeClr>
                </a:solidFill>
                <a:latin typeface="Superclarendon Regular"/>
                <a:cs typeface="Superclarendon Regular"/>
              </a:rPr>
              <a:t>	Varies by county</a:t>
            </a:r>
          </a:p>
          <a:p>
            <a:pPr>
              <a:buNone/>
            </a:pPr>
            <a:endParaRPr lang="en-US" sz="4000" dirty="0" smtClean="0">
              <a:solidFill>
                <a:schemeClr val="tx1">
                  <a:lumMod val="65000"/>
                  <a:lumOff val="35000"/>
                </a:schemeClr>
              </a:solidFill>
              <a:latin typeface="Superclarendon Regular"/>
              <a:cs typeface="Superclarendon Regular"/>
            </a:endParaRPr>
          </a:p>
          <a:p>
            <a:pPr>
              <a:buNone/>
            </a:pPr>
            <a:r>
              <a:rPr lang="en-US" sz="1900" b="1" i="1" dirty="0" smtClean="0">
                <a:solidFill>
                  <a:schemeClr val="tx1">
                    <a:lumMod val="65000"/>
                    <a:lumOff val="35000"/>
                  </a:schemeClr>
                </a:solidFill>
                <a:latin typeface="Superclarendon Regular"/>
                <a:cs typeface="Superclarendon Regular"/>
              </a:rPr>
              <a:t>	In the Sales and Use Tax Law, the sale or use of certain tangible personal property is exempt from both sales and use tax. Examples include cold food products and prescription medicines.</a:t>
            </a:r>
            <a:endParaRPr lang="en-US" sz="1900" dirty="0">
              <a:solidFill>
                <a:schemeClr val="tx1">
                  <a:lumMod val="65000"/>
                  <a:lumOff val="35000"/>
                </a:schemeClr>
              </a:solidFill>
              <a:latin typeface="Superclarendon Regular"/>
              <a:cs typeface="Superclarendon Regular"/>
            </a:endParaRPr>
          </a:p>
        </p:txBody>
      </p:sp>
      <p:sp>
        <p:nvSpPr>
          <p:cNvPr id="4" name="TextBox 3"/>
          <p:cNvSpPr txBox="1"/>
          <p:nvPr/>
        </p:nvSpPr>
        <p:spPr>
          <a:xfrm>
            <a:off x="4662151" y="1597164"/>
            <a:ext cx="3017169" cy="3416320"/>
          </a:xfrm>
          <a:prstGeom prst="rect">
            <a:avLst/>
          </a:prstGeom>
          <a:noFill/>
        </p:spPr>
        <p:txBody>
          <a:bodyPr wrap="square" rtlCol="0">
            <a:spAutoFit/>
          </a:bodyPr>
          <a:lstStyle/>
          <a:p>
            <a:r>
              <a:rPr lang="en-US" sz="2000" dirty="0" smtClean="0">
                <a:solidFill>
                  <a:schemeClr val="tx1">
                    <a:lumMod val="75000"/>
                    <a:lumOff val="25000"/>
                  </a:schemeClr>
                </a:solidFill>
                <a:latin typeface="Superclarendon Regular"/>
                <a:cs typeface="Superclarendon Regular"/>
              </a:rPr>
              <a:t>Sin Tax - </a:t>
            </a:r>
          </a:p>
          <a:p>
            <a:r>
              <a:rPr lang="en-US" sz="2000" dirty="0" smtClean="0">
                <a:solidFill>
                  <a:schemeClr val="tx1">
                    <a:lumMod val="75000"/>
                    <a:lumOff val="25000"/>
                  </a:schemeClr>
                </a:solidFill>
                <a:latin typeface="Superclarendon Regular"/>
                <a:cs typeface="Superclarendon Regular"/>
              </a:rPr>
              <a:t>Tax used to deter what is considered to be a legal but negative behavior.</a:t>
            </a:r>
          </a:p>
          <a:p>
            <a:endParaRPr lang="en-US" sz="2000" dirty="0">
              <a:solidFill>
                <a:schemeClr val="tx1">
                  <a:lumMod val="75000"/>
                  <a:lumOff val="25000"/>
                </a:schemeClr>
              </a:solidFill>
              <a:latin typeface="Superclarendon Regular"/>
              <a:cs typeface="Superclarendon Regular"/>
            </a:endParaRPr>
          </a:p>
          <a:p>
            <a:r>
              <a:rPr lang="en-US" sz="2000" dirty="0" smtClean="0">
                <a:solidFill>
                  <a:schemeClr val="tx1">
                    <a:lumMod val="75000"/>
                    <a:lumOff val="25000"/>
                  </a:schemeClr>
                </a:solidFill>
                <a:latin typeface="Superclarendon Regular"/>
                <a:cs typeface="Superclarendon Regular"/>
              </a:rPr>
              <a:t>Examples:</a:t>
            </a:r>
          </a:p>
          <a:p>
            <a:pPr marL="285750" indent="-285750">
              <a:buFont typeface="Arial"/>
              <a:buChar char="•"/>
            </a:pPr>
            <a:r>
              <a:rPr lang="en-US" sz="2000" dirty="0" smtClean="0">
                <a:solidFill>
                  <a:schemeClr val="tx1">
                    <a:lumMod val="75000"/>
                    <a:lumOff val="25000"/>
                  </a:schemeClr>
                </a:solidFill>
                <a:latin typeface="Superclarendon Regular"/>
                <a:cs typeface="Superclarendon Regular"/>
              </a:rPr>
              <a:t>	Alcohol</a:t>
            </a:r>
          </a:p>
          <a:p>
            <a:pPr marL="285750" indent="-285750">
              <a:buFont typeface="Arial"/>
              <a:buChar char="•"/>
            </a:pPr>
            <a:r>
              <a:rPr lang="en-US" sz="2000" dirty="0" smtClean="0">
                <a:solidFill>
                  <a:schemeClr val="tx1">
                    <a:lumMod val="75000"/>
                    <a:lumOff val="25000"/>
                  </a:schemeClr>
                </a:solidFill>
                <a:latin typeface="Superclarendon Regular"/>
                <a:cs typeface="Superclarendon Regular"/>
              </a:rPr>
              <a:t>	Cigarettes</a:t>
            </a:r>
          </a:p>
          <a:p>
            <a:endParaRPr lang="en-US" dirty="0" smtClean="0">
              <a:solidFill>
                <a:schemeClr val="tx1">
                  <a:lumMod val="75000"/>
                  <a:lumOff val="25000"/>
                </a:schemeClr>
              </a:solidFill>
              <a:latin typeface="Arial" charset="0"/>
            </a:endParaRPr>
          </a:p>
          <a:p>
            <a:endParaRPr lang="en-US" dirty="0"/>
          </a:p>
        </p:txBody>
      </p:sp>
      <p:pic>
        <p:nvPicPr>
          <p:cNvPr id="6" name="Picture 5" descr="Screen Shot 2015-05-03 at 2.53.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841" y="4857622"/>
            <a:ext cx="3366100" cy="1876675"/>
          </a:xfrm>
          <a:prstGeom prst="rect">
            <a:avLst/>
          </a:prstGeom>
        </p:spPr>
      </p:pic>
      <p:pic>
        <p:nvPicPr>
          <p:cNvPr id="7" name="Picture 6" descr="Screen Shot 2015-05-03 at 2.54.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992" y="3968530"/>
            <a:ext cx="2002453" cy="2522121"/>
          </a:xfrm>
          <a:prstGeom prst="rect">
            <a:avLst/>
          </a:prstGeom>
        </p:spPr>
      </p:pic>
    </p:spTree>
    <p:extLst>
      <p:ext uri="{BB962C8B-B14F-4D97-AF65-F5344CB8AC3E}">
        <p14:creationId xmlns:p14="http://schemas.microsoft.com/office/powerpoint/2010/main" val="237911656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blinds(horizontal)">
                                      <p:cBhvr>
                                        <p:cTn id="40" dur="500"/>
                                        <p:tgtEl>
                                          <p:spTgt spid="4">
                                            <p:txEl>
                                              <p:pRg st="4" end="4"/>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linds(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blinds(horizontal)">
                                      <p:cBhvr>
                                        <p:cTn id="48" dur="500"/>
                                        <p:tgtEl>
                                          <p:spTgt spid="4">
                                            <p:txEl>
                                              <p:pRg st="5" end="5"/>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linds(horizontal)">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latin typeface="Superclarendon Regular"/>
                <a:cs typeface="Superclarendon Regular"/>
              </a:rPr>
              <a:t>Four Tax Bases</a:t>
            </a:r>
            <a:endParaRPr lang="en-US" dirty="0"/>
          </a:p>
        </p:txBody>
      </p:sp>
      <p:sp>
        <p:nvSpPr>
          <p:cNvPr id="3" name="Content Placeholder 2"/>
          <p:cNvSpPr>
            <a:spLocks noGrp="1"/>
          </p:cNvSpPr>
          <p:nvPr>
            <p:ph idx="1"/>
          </p:nvPr>
        </p:nvSpPr>
        <p:spPr>
          <a:xfrm>
            <a:off x="457199" y="1600200"/>
            <a:ext cx="4403543" cy="4525963"/>
          </a:xfrm>
        </p:spPr>
        <p:txBody>
          <a:bodyPr/>
          <a:lstStyle/>
          <a:p>
            <a:pPr>
              <a:buNone/>
            </a:pPr>
            <a:r>
              <a:rPr lang="en-US" dirty="0" smtClean="0">
                <a:solidFill>
                  <a:schemeClr val="tx1">
                    <a:lumMod val="65000"/>
                    <a:lumOff val="35000"/>
                  </a:schemeClr>
                </a:solidFill>
                <a:latin typeface="Superclarendon Regular"/>
                <a:cs typeface="Superclarendon Regular"/>
              </a:rPr>
              <a:t>3. Property Tax -  </a:t>
            </a:r>
          </a:p>
          <a:p>
            <a:r>
              <a:rPr lang="en-US" dirty="0" smtClean="0">
                <a:solidFill>
                  <a:schemeClr val="tx1">
                    <a:lumMod val="65000"/>
                    <a:lumOff val="35000"/>
                  </a:schemeClr>
                </a:solidFill>
                <a:latin typeface="Superclarendon Regular"/>
                <a:cs typeface="Superclarendon Regular"/>
              </a:rPr>
              <a:t>% on each property owner</a:t>
            </a:r>
          </a:p>
          <a:p>
            <a:r>
              <a:rPr lang="en-US" dirty="0" smtClean="0">
                <a:solidFill>
                  <a:schemeClr val="tx1">
                    <a:lumMod val="65000"/>
                    <a:lumOff val="35000"/>
                  </a:schemeClr>
                </a:solidFill>
                <a:latin typeface="Superclarendon Regular"/>
                <a:cs typeface="Superclarendon Regular"/>
              </a:rPr>
              <a:t>	Paid annually</a:t>
            </a:r>
          </a:p>
          <a:p>
            <a:r>
              <a:rPr lang="en-US" dirty="0" smtClean="0">
                <a:solidFill>
                  <a:schemeClr val="tx1">
                    <a:lumMod val="65000"/>
                    <a:lumOff val="35000"/>
                  </a:schemeClr>
                </a:solidFill>
                <a:latin typeface="Superclarendon Regular"/>
                <a:cs typeface="Superclarendon Regular"/>
              </a:rPr>
              <a:t>	Varies by city</a:t>
            </a:r>
            <a:endParaRPr lang="en-US" dirty="0">
              <a:solidFill>
                <a:schemeClr val="tx1">
                  <a:lumMod val="65000"/>
                  <a:lumOff val="35000"/>
                </a:schemeClr>
              </a:solidFill>
              <a:latin typeface="Superclarendon Regular"/>
              <a:cs typeface="Superclarendon Regular"/>
            </a:endParaRPr>
          </a:p>
        </p:txBody>
      </p:sp>
      <p:pic>
        <p:nvPicPr>
          <p:cNvPr id="4" name="Picture 3" descr="Screen Shot 2015-05-03 at 3.00.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9262" y="2946197"/>
            <a:ext cx="3733800" cy="3505200"/>
          </a:xfrm>
          <a:prstGeom prst="rect">
            <a:avLst/>
          </a:prstGeom>
        </p:spPr>
      </p:pic>
    </p:spTree>
    <p:extLst>
      <p:ext uri="{BB962C8B-B14F-4D97-AF65-F5344CB8AC3E}">
        <p14:creationId xmlns:p14="http://schemas.microsoft.com/office/powerpoint/2010/main" val="61391794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latin typeface="Superclarendon Regular"/>
                <a:cs typeface="Superclarendon Regular"/>
              </a:rPr>
              <a:t>Four Tax Bases</a:t>
            </a:r>
            <a:endParaRPr lang="en-US" dirty="0"/>
          </a:p>
        </p:txBody>
      </p:sp>
      <p:sp>
        <p:nvSpPr>
          <p:cNvPr id="3" name="Content Placeholder 2"/>
          <p:cNvSpPr>
            <a:spLocks noGrp="1"/>
          </p:cNvSpPr>
          <p:nvPr>
            <p:ph idx="1"/>
          </p:nvPr>
        </p:nvSpPr>
        <p:spPr>
          <a:xfrm>
            <a:off x="457200" y="1600200"/>
            <a:ext cx="6264639" cy="4525963"/>
          </a:xfrm>
        </p:spPr>
        <p:txBody>
          <a:bodyPr/>
          <a:lstStyle/>
          <a:p>
            <a:pPr>
              <a:buNone/>
            </a:pPr>
            <a:r>
              <a:rPr lang="en-US" dirty="0" smtClean="0">
                <a:solidFill>
                  <a:schemeClr val="tx1">
                    <a:lumMod val="65000"/>
                    <a:lumOff val="35000"/>
                  </a:schemeClr>
                </a:solidFill>
                <a:latin typeface="Superclarendon Regular"/>
                <a:cs typeface="Superclarendon Regular"/>
              </a:rPr>
              <a:t>4. Corporate Income Tax - </a:t>
            </a:r>
          </a:p>
          <a:p>
            <a:r>
              <a:rPr lang="en-US" dirty="0" smtClean="0">
                <a:solidFill>
                  <a:schemeClr val="tx1">
                    <a:lumMod val="65000"/>
                    <a:lumOff val="35000"/>
                  </a:schemeClr>
                </a:solidFill>
                <a:latin typeface="Superclarendon Regular"/>
                <a:cs typeface="Superclarendon Regular"/>
              </a:rPr>
              <a:t>	Corporations, like individuals, pay income tax on their earnings</a:t>
            </a:r>
          </a:p>
          <a:p>
            <a:pPr lvl="2"/>
            <a:r>
              <a:rPr lang="en-US" dirty="0" smtClean="0">
                <a:solidFill>
                  <a:schemeClr val="tx1">
                    <a:lumMod val="65000"/>
                    <a:lumOff val="35000"/>
                  </a:schemeClr>
                </a:solidFill>
                <a:latin typeface="Superclarendon Regular"/>
                <a:cs typeface="Superclarendon Regular"/>
              </a:rPr>
              <a:t>	State</a:t>
            </a:r>
          </a:p>
          <a:p>
            <a:pPr lvl="2"/>
            <a:r>
              <a:rPr lang="en-US" dirty="0" smtClean="0">
                <a:solidFill>
                  <a:schemeClr val="tx1">
                    <a:lumMod val="65000"/>
                    <a:lumOff val="35000"/>
                  </a:schemeClr>
                </a:solidFill>
                <a:latin typeface="Superclarendon Regular"/>
                <a:cs typeface="Superclarendon Regular"/>
              </a:rPr>
              <a:t>	Federal</a:t>
            </a:r>
          </a:p>
          <a:p>
            <a:endParaRPr lang="en-US" dirty="0"/>
          </a:p>
        </p:txBody>
      </p:sp>
      <p:pic>
        <p:nvPicPr>
          <p:cNvPr id="4" name="Picture 3" descr="Screen Shot 2015-05-03 at 3.04.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068" y="3786483"/>
            <a:ext cx="3150732" cy="2684730"/>
          </a:xfrm>
          <a:prstGeom prst="rect">
            <a:avLst/>
          </a:prstGeom>
        </p:spPr>
      </p:pic>
    </p:spTree>
    <p:extLst>
      <p:ext uri="{BB962C8B-B14F-4D97-AF65-F5344CB8AC3E}">
        <p14:creationId xmlns:p14="http://schemas.microsoft.com/office/powerpoint/2010/main" val="313399117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latin typeface="Superclarendon Regular"/>
                <a:cs typeface="Superclarendon Regular"/>
              </a:rPr>
              <a:t>Where Does it Go?</a:t>
            </a:r>
            <a:endParaRPr lang="en-US" dirty="0"/>
          </a:p>
        </p:txBody>
      </p:sp>
      <p:pic>
        <p:nvPicPr>
          <p:cNvPr id="4" name="Picture 3" descr="Screen Shot 2015-05-03 at 3.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62" y="1826740"/>
            <a:ext cx="9568220" cy="5031260"/>
          </a:xfrm>
          <a:prstGeom prst="rect">
            <a:avLst/>
          </a:prstGeom>
        </p:spPr>
      </p:pic>
    </p:spTree>
    <p:extLst>
      <p:ext uri="{BB962C8B-B14F-4D97-AF65-F5344CB8AC3E}">
        <p14:creationId xmlns:p14="http://schemas.microsoft.com/office/powerpoint/2010/main" val="91061511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latin typeface="Superclarendon Regular"/>
                <a:cs typeface="Superclarendon Regular"/>
              </a:rPr>
              <a:t>Ability to Pay Theory</a:t>
            </a:r>
            <a:endParaRPr lang="en-US" dirty="0"/>
          </a:p>
        </p:txBody>
      </p:sp>
      <p:sp>
        <p:nvSpPr>
          <p:cNvPr id="3" name="Content Placeholder 2"/>
          <p:cNvSpPr>
            <a:spLocks noGrp="1"/>
          </p:cNvSpPr>
          <p:nvPr>
            <p:ph idx="1"/>
          </p:nvPr>
        </p:nvSpPr>
        <p:spPr>
          <a:xfrm>
            <a:off x="457201" y="1600200"/>
            <a:ext cx="3746686" cy="4525963"/>
          </a:xfrm>
        </p:spPr>
        <p:txBody>
          <a:bodyPr/>
          <a:lstStyle/>
          <a:p>
            <a:pPr marL="0" indent="0">
              <a:buNone/>
            </a:pPr>
            <a:r>
              <a:rPr lang="en-US" dirty="0">
                <a:solidFill>
                  <a:schemeClr val="tx1">
                    <a:lumMod val="65000"/>
                    <a:lumOff val="35000"/>
                  </a:schemeClr>
                </a:solidFill>
                <a:latin typeface="Superclarendon Regular"/>
                <a:cs typeface="Superclarendon Regular"/>
              </a:rPr>
              <a:t>Each person is responsible for filing a tax </a:t>
            </a:r>
            <a:r>
              <a:rPr lang="en-US" dirty="0" smtClean="0">
                <a:solidFill>
                  <a:schemeClr val="tx1">
                    <a:lumMod val="65000"/>
                    <a:lumOff val="35000"/>
                  </a:schemeClr>
                </a:solidFill>
                <a:latin typeface="Superclarendon Regular"/>
                <a:cs typeface="Superclarendon Regular"/>
              </a:rPr>
              <a:t>return. </a:t>
            </a:r>
            <a:endParaRPr lang="en-US" dirty="0" smtClean="0">
              <a:solidFill>
                <a:schemeClr val="tx1">
                  <a:lumMod val="65000"/>
                  <a:lumOff val="35000"/>
                </a:schemeClr>
              </a:solidFill>
              <a:effectLst/>
              <a:latin typeface="Superclarendon Regular"/>
              <a:cs typeface="Superclarendon Regular"/>
            </a:endParaRPr>
          </a:p>
          <a:p>
            <a:endParaRPr lang="en-US" dirty="0"/>
          </a:p>
        </p:txBody>
      </p:sp>
      <p:pic>
        <p:nvPicPr>
          <p:cNvPr id="5" name="Picture 4" descr="Screen Shot 2015-05-03 at 3.08.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972" y="2725338"/>
            <a:ext cx="5324437" cy="3730114"/>
          </a:xfrm>
          <a:prstGeom prst="rect">
            <a:avLst/>
          </a:prstGeom>
        </p:spPr>
      </p:pic>
    </p:spTree>
    <p:extLst>
      <p:ext uri="{BB962C8B-B14F-4D97-AF65-F5344CB8AC3E}">
        <p14:creationId xmlns:p14="http://schemas.microsoft.com/office/powerpoint/2010/main" val="26552589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24"/>
            <a:ext cx="8229600" cy="2067919"/>
          </a:xfrm>
        </p:spPr>
        <p:txBody>
          <a:bodyPr>
            <a:normAutofit/>
          </a:bodyPr>
          <a:lstStyle/>
          <a:p>
            <a:r>
              <a:rPr lang="en-US" dirty="0" smtClean="0">
                <a:solidFill>
                  <a:schemeClr val="tx2">
                    <a:lumMod val="60000"/>
                    <a:lumOff val="40000"/>
                  </a:schemeClr>
                </a:solidFill>
                <a:latin typeface="Superclarendon Regular"/>
                <a:cs typeface="Superclarendon Regular"/>
              </a:rPr>
              <a:t>Benefits Received Theory</a:t>
            </a:r>
            <a:endParaRPr lang="en-US" dirty="0">
              <a:solidFill>
                <a:schemeClr val="tx2">
                  <a:lumMod val="60000"/>
                  <a:lumOff val="40000"/>
                </a:schemeClr>
              </a:solidFill>
              <a:latin typeface="Superclarendon Regular"/>
              <a:cs typeface="Superclarendon Regular"/>
            </a:endParaRPr>
          </a:p>
        </p:txBody>
      </p:sp>
      <p:sp>
        <p:nvSpPr>
          <p:cNvPr id="3" name="Content Placeholder 2"/>
          <p:cNvSpPr>
            <a:spLocks noGrp="1"/>
          </p:cNvSpPr>
          <p:nvPr>
            <p:ph idx="1"/>
          </p:nvPr>
        </p:nvSpPr>
        <p:spPr>
          <a:xfrm>
            <a:off x="457200" y="2036054"/>
            <a:ext cx="5038505" cy="5144869"/>
          </a:xfrm>
        </p:spPr>
        <p:txBody>
          <a:bodyPr>
            <a:normAutofit/>
          </a:bodyPr>
          <a:lstStyle/>
          <a:p>
            <a:r>
              <a:rPr lang="en-US" sz="2800" dirty="0" smtClean="0">
                <a:solidFill>
                  <a:schemeClr val="tx1">
                    <a:lumMod val="65000"/>
                    <a:lumOff val="35000"/>
                  </a:schemeClr>
                </a:solidFill>
                <a:latin typeface="Superclarendon Regular"/>
                <a:cs typeface="Superclarendon Regular"/>
              </a:rPr>
              <a:t>Those who directly benefit from the services provided by the taxation should pay the tax.</a:t>
            </a:r>
          </a:p>
          <a:p>
            <a:pPr marL="0" indent="0">
              <a:buNone/>
            </a:pPr>
            <a:endParaRPr lang="en-US" sz="2400" dirty="0" smtClean="0">
              <a:solidFill>
                <a:schemeClr val="tx1">
                  <a:lumMod val="65000"/>
                  <a:lumOff val="35000"/>
                </a:schemeClr>
              </a:solidFill>
              <a:latin typeface="Superclarendon Regular"/>
              <a:cs typeface="Superclarendon Regular"/>
            </a:endParaRPr>
          </a:p>
          <a:p>
            <a:pPr marL="457200" lvl="1" indent="0">
              <a:buNone/>
            </a:pPr>
            <a:r>
              <a:rPr lang="en-US" sz="2400" b="1" dirty="0">
                <a:solidFill>
                  <a:schemeClr val="tx1">
                    <a:lumMod val="65000"/>
                    <a:lumOff val="35000"/>
                  </a:schemeClr>
                </a:solidFill>
                <a:latin typeface="Superclarendon Regular"/>
                <a:cs typeface="Superclarendon Regular"/>
              </a:rPr>
              <a:t>Example</a:t>
            </a:r>
            <a:r>
              <a:rPr lang="en-US" sz="2400" b="1" dirty="0" smtClean="0">
                <a:solidFill>
                  <a:schemeClr val="tx1">
                    <a:lumMod val="65000"/>
                    <a:lumOff val="35000"/>
                  </a:schemeClr>
                </a:solidFill>
                <a:latin typeface="Superclarendon Regular"/>
                <a:cs typeface="Superclarendon Regular"/>
              </a:rPr>
              <a:t>:</a:t>
            </a:r>
            <a:endParaRPr lang="en-US" sz="2400" b="1" dirty="0">
              <a:solidFill>
                <a:schemeClr val="tx1">
                  <a:lumMod val="65000"/>
                  <a:lumOff val="35000"/>
                </a:schemeClr>
              </a:solidFill>
              <a:latin typeface="Superclarendon Regular"/>
              <a:cs typeface="Superclarendon Regular"/>
            </a:endParaRPr>
          </a:p>
          <a:p>
            <a:pPr marL="457200" lvl="1" indent="0">
              <a:buNone/>
            </a:pPr>
            <a:r>
              <a:rPr lang="en-US" sz="2400" b="1" dirty="0">
                <a:solidFill>
                  <a:schemeClr val="tx1">
                    <a:lumMod val="65000"/>
                    <a:lumOff val="35000"/>
                  </a:schemeClr>
                </a:solidFill>
                <a:latin typeface="Superclarendon Regular"/>
                <a:cs typeface="Superclarendon Regular"/>
              </a:rPr>
              <a:t>Gas </a:t>
            </a:r>
            <a:r>
              <a:rPr lang="en-US" sz="2400" b="1" dirty="0" smtClean="0">
                <a:solidFill>
                  <a:schemeClr val="tx1">
                    <a:lumMod val="65000"/>
                    <a:lumOff val="35000"/>
                  </a:schemeClr>
                </a:solidFill>
                <a:latin typeface="Superclarendon Regular"/>
                <a:cs typeface="Superclarendon Regular"/>
              </a:rPr>
              <a:t>tax = Revenue </a:t>
            </a:r>
            <a:r>
              <a:rPr lang="en-US" sz="2400" b="1" dirty="0">
                <a:solidFill>
                  <a:schemeClr val="tx1">
                    <a:lumMod val="65000"/>
                    <a:lumOff val="35000"/>
                  </a:schemeClr>
                </a:solidFill>
                <a:latin typeface="Superclarendon Regular"/>
                <a:cs typeface="Superclarendon Regular"/>
              </a:rPr>
              <a:t>goes directly to roads and auto related </a:t>
            </a:r>
            <a:r>
              <a:rPr lang="en-US" sz="2400" b="1" dirty="0" smtClean="0">
                <a:solidFill>
                  <a:schemeClr val="tx1">
                    <a:lumMod val="65000"/>
                    <a:lumOff val="35000"/>
                  </a:schemeClr>
                </a:solidFill>
                <a:latin typeface="Superclarendon Regular"/>
                <a:cs typeface="Superclarendon Regular"/>
              </a:rPr>
              <a:t>issues.</a:t>
            </a:r>
            <a:endParaRPr lang="en-US" sz="2400" b="1" dirty="0">
              <a:solidFill>
                <a:schemeClr val="tx1">
                  <a:lumMod val="65000"/>
                  <a:lumOff val="35000"/>
                </a:schemeClr>
              </a:solidFill>
              <a:latin typeface="Superclarendon Regular"/>
              <a:cs typeface="Superclarendon Regular"/>
            </a:endParaRPr>
          </a:p>
          <a:p>
            <a:pPr marL="457200" lvl="1" indent="0">
              <a:buNone/>
            </a:pPr>
            <a:endParaRPr lang="en-US" b="1" dirty="0">
              <a:latin typeface="Arial" charset="0"/>
            </a:endParaRPr>
          </a:p>
          <a:p>
            <a:pPr lvl="1"/>
            <a:endParaRPr lang="en-US" dirty="0" smtClean="0">
              <a:latin typeface="Arial" charset="0"/>
            </a:endParaRPr>
          </a:p>
          <a:p>
            <a:pPr marL="0" indent="0">
              <a:buNone/>
            </a:pPr>
            <a:endParaRPr lang="en-US" dirty="0"/>
          </a:p>
        </p:txBody>
      </p:sp>
      <p:pic>
        <p:nvPicPr>
          <p:cNvPr id="4" name="Picture 3" descr="Screen Shot 2015-05-03 at 3.29.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539" y="2036054"/>
            <a:ext cx="3930461" cy="3940750"/>
          </a:xfrm>
          <a:prstGeom prst="rect">
            <a:avLst/>
          </a:prstGeom>
        </p:spPr>
      </p:pic>
    </p:spTree>
    <p:extLst>
      <p:ext uri="{BB962C8B-B14F-4D97-AF65-F5344CB8AC3E}">
        <p14:creationId xmlns:p14="http://schemas.microsoft.com/office/powerpoint/2010/main" val="3903074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83309"/>
          </a:xfrm>
        </p:spPr>
        <p:txBody>
          <a:bodyPr>
            <a:normAutofit/>
          </a:bodyPr>
          <a:lstStyle/>
          <a:p>
            <a:r>
              <a:rPr lang="en-US" dirty="0" smtClean="0">
                <a:solidFill>
                  <a:schemeClr val="tx2">
                    <a:lumMod val="60000"/>
                    <a:lumOff val="40000"/>
                  </a:schemeClr>
                </a:solidFill>
                <a:latin typeface="Superclarendon Regular"/>
                <a:cs typeface="Superclarendon Regular"/>
              </a:rPr>
              <a:t>Tax Evasion </a:t>
            </a:r>
            <a:r>
              <a:rPr lang="en-US" dirty="0" err="1" smtClean="0">
                <a:solidFill>
                  <a:schemeClr val="tx2">
                    <a:lumMod val="60000"/>
                    <a:lumOff val="40000"/>
                  </a:schemeClr>
                </a:solidFill>
                <a:latin typeface="Superclarendon Regular"/>
                <a:cs typeface="Superclarendon Regular"/>
              </a:rPr>
              <a:t>vs</a:t>
            </a:r>
            <a:r>
              <a:rPr lang="en-US" dirty="0" smtClean="0">
                <a:solidFill>
                  <a:schemeClr val="tx2">
                    <a:lumMod val="60000"/>
                    <a:lumOff val="40000"/>
                  </a:schemeClr>
                </a:solidFill>
                <a:latin typeface="Superclarendon Regular"/>
                <a:cs typeface="Superclarendon Regular"/>
              </a:rPr>
              <a:t> Tax Avoidance</a:t>
            </a:r>
            <a:endParaRPr lang="en-US" dirty="0"/>
          </a:p>
        </p:txBody>
      </p:sp>
      <p:sp>
        <p:nvSpPr>
          <p:cNvPr id="3" name="Content Placeholder 2"/>
          <p:cNvSpPr>
            <a:spLocks noGrp="1"/>
          </p:cNvSpPr>
          <p:nvPr>
            <p:ph idx="1"/>
          </p:nvPr>
        </p:nvSpPr>
        <p:spPr>
          <a:xfrm>
            <a:off x="457200" y="2057946"/>
            <a:ext cx="8229600" cy="4772686"/>
          </a:xfrm>
        </p:spPr>
        <p:txBody>
          <a:bodyPr>
            <a:normAutofit/>
          </a:bodyPr>
          <a:lstStyle/>
          <a:p>
            <a:r>
              <a:rPr lang="en-US" sz="2400" dirty="0" smtClean="0">
                <a:solidFill>
                  <a:schemeClr val="tx1">
                    <a:lumMod val="65000"/>
                    <a:lumOff val="35000"/>
                  </a:schemeClr>
                </a:solidFill>
                <a:latin typeface="Superclarendon Regular"/>
                <a:cs typeface="Superclarendon Regular"/>
              </a:rPr>
              <a:t>Tax Evasion – Failure to pay legal taxes due.</a:t>
            </a:r>
          </a:p>
          <a:p>
            <a:endParaRPr lang="en-US" sz="2400" dirty="0" smtClean="0">
              <a:solidFill>
                <a:schemeClr val="tx1">
                  <a:lumMod val="65000"/>
                  <a:lumOff val="35000"/>
                </a:schemeClr>
              </a:solidFill>
              <a:latin typeface="Superclarendon Regular"/>
              <a:cs typeface="Superclarendon Regular"/>
            </a:endParaRPr>
          </a:p>
          <a:p>
            <a:r>
              <a:rPr lang="en-US" sz="2400" dirty="0" smtClean="0">
                <a:solidFill>
                  <a:schemeClr val="tx1">
                    <a:lumMod val="65000"/>
                    <a:lumOff val="35000"/>
                  </a:schemeClr>
                </a:solidFill>
                <a:latin typeface="Superclarendon Regular"/>
                <a:cs typeface="Superclarendon Regular"/>
              </a:rPr>
              <a:t>Tax Avoidance – Legal means of decreasing your tax bill.</a:t>
            </a:r>
          </a:p>
          <a:p>
            <a:pPr marL="1371600" lvl="2" indent="-457200">
              <a:buFont typeface="+mj-lt"/>
              <a:buAutoNum type="arabicPeriod"/>
            </a:pPr>
            <a:r>
              <a:rPr lang="en-US" sz="2000" dirty="0" smtClean="0">
                <a:solidFill>
                  <a:schemeClr val="tx1">
                    <a:lumMod val="65000"/>
                    <a:lumOff val="35000"/>
                  </a:schemeClr>
                </a:solidFill>
                <a:latin typeface="Superclarendon Regular"/>
                <a:cs typeface="Superclarendon Regular"/>
              </a:rPr>
              <a:t>Exemptions: Fixed amount you can subtract.</a:t>
            </a:r>
          </a:p>
          <a:p>
            <a:pPr marL="2286000" lvl="4" indent="-457200">
              <a:buFont typeface="+mj-lt"/>
              <a:buAutoNum type="arabicPeriod"/>
            </a:pPr>
            <a:r>
              <a:rPr lang="en-US" sz="1600" dirty="0" smtClean="0">
                <a:solidFill>
                  <a:schemeClr val="tx1">
                    <a:lumMod val="65000"/>
                    <a:lumOff val="35000"/>
                  </a:schemeClr>
                </a:solidFill>
                <a:latin typeface="Superclarendon Regular"/>
                <a:cs typeface="Superclarendon Regular"/>
              </a:rPr>
              <a:t>Child tax credit</a:t>
            </a:r>
          </a:p>
          <a:p>
            <a:pPr marL="2286000" lvl="4" indent="-457200">
              <a:buFont typeface="+mj-lt"/>
              <a:buAutoNum type="arabicPeriod"/>
            </a:pPr>
            <a:r>
              <a:rPr lang="en-US" sz="1600" dirty="0" smtClean="0">
                <a:solidFill>
                  <a:schemeClr val="tx1">
                    <a:lumMod val="65000"/>
                    <a:lumOff val="35000"/>
                  </a:schemeClr>
                </a:solidFill>
                <a:latin typeface="Superclarendon Regular"/>
                <a:cs typeface="Superclarendon Regular"/>
              </a:rPr>
              <a:t>Charitable donation</a:t>
            </a:r>
          </a:p>
          <a:p>
            <a:pPr marL="1371600" lvl="2" indent="-457200">
              <a:buFont typeface="+mj-lt"/>
              <a:buAutoNum type="arabicPeriod"/>
            </a:pPr>
            <a:r>
              <a:rPr lang="en-US" sz="2000" dirty="0" smtClean="0">
                <a:solidFill>
                  <a:schemeClr val="tx1">
                    <a:lumMod val="65000"/>
                    <a:lumOff val="35000"/>
                  </a:schemeClr>
                </a:solidFill>
                <a:latin typeface="Superclarendon Regular"/>
                <a:cs typeface="Superclarendon Regular"/>
              </a:rPr>
              <a:t>Deductions: Variable amounts subtracted from income.</a:t>
            </a:r>
          </a:p>
          <a:p>
            <a:pPr marL="2286000" lvl="4" indent="-457200">
              <a:buFont typeface="+mj-lt"/>
              <a:buAutoNum type="arabicPeriod"/>
            </a:pPr>
            <a:r>
              <a:rPr lang="en-US" sz="1600" dirty="0" smtClean="0">
                <a:solidFill>
                  <a:schemeClr val="tx1">
                    <a:lumMod val="65000"/>
                    <a:lumOff val="35000"/>
                  </a:schemeClr>
                </a:solidFill>
                <a:latin typeface="Superclarendon Regular"/>
                <a:cs typeface="Superclarendon Regular"/>
              </a:rPr>
              <a:t>Mortgage interest</a:t>
            </a:r>
          </a:p>
          <a:p>
            <a:pPr marL="2286000" lvl="4" indent="-457200">
              <a:buFont typeface="+mj-lt"/>
              <a:buAutoNum type="arabicPeriod"/>
            </a:pPr>
            <a:r>
              <a:rPr lang="en-US" sz="1600" dirty="0" smtClean="0">
                <a:solidFill>
                  <a:schemeClr val="tx1">
                    <a:lumMod val="65000"/>
                    <a:lumOff val="35000"/>
                  </a:schemeClr>
                </a:solidFill>
                <a:latin typeface="Superclarendon Regular"/>
                <a:cs typeface="Superclarendon Regular"/>
              </a:rPr>
              <a:t>Tax sheltered investments</a:t>
            </a:r>
          </a:p>
          <a:p>
            <a:pPr lvl="1"/>
            <a:endParaRPr lang="en-US" dirty="0">
              <a:latin typeface="Superclarendon Regular"/>
              <a:cs typeface="Superclarendon Regular"/>
            </a:endParaRPr>
          </a:p>
        </p:txBody>
      </p:sp>
    </p:spTree>
    <p:extLst>
      <p:ext uri="{BB962C8B-B14F-4D97-AF65-F5344CB8AC3E}">
        <p14:creationId xmlns:p14="http://schemas.microsoft.com/office/powerpoint/2010/main" val="1080442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solidFill>
                  <a:schemeClr val="tx2">
                    <a:lumMod val="60000"/>
                    <a:lumOff val="40000"/>
                  </a:schemeClr>
                </a:solidFill>
                <a:latin typeface="Superclarendon Regular"/>
                <a:cs typeface="Superclarendon Regular"/>
              </a:rPr>
              <a:t>Other taxes……</a:t>
            </a:r>
          </a:p>
        </p:txBody>
      </p:sp>
      <p:sp>
        <p:nvSpPr>
          <p:cNvPr id="30723" name="Rectangle 3"/>
          <p:cNvSpPr>
            <a:spLocks noGrp="1" noChangeArrowheads="1"/>
          </p:cNvSpPr>
          <p:nvPr>
            <p:ph type="body" idx="1"/>
          </p:nvPr>
        </p:nvSpPr>
        <p:spPr>
          <a:xfrm>
            <a:off x="457200" y="1600200"/>
            <a:ext cx="8686800" cy="4525963"/>
          </a:xfrm>
        </p:spPr>
        <p:txBody>
          <a:bodyPr>
            <a:normAutofit lnSpcReduction="10000"/>
          </a:bodyPr>
          <a:lstStyle/>
          <a:p>
            <a:pPr marL="465138" indent="-465138" eaLnBrk="1" hangingPunct="1">
              <a:buFontTx/>
              <a:buAutoNum type="arabicPeriod"/>
              <a:tabLst>
                <a:tab pos="2225675" algn="l"/>
              </a:tabLst>
            </a:pPr>
            <a:r>
              <a:rPr lang="en-US" sz="2800" dirty="0">
                <a:solidFill>
                  <a:schemeClr val="tx1">
                    <a:lumMod val="65000"/>
                    <a:lumOff val="35000"/>
                  </a:schemeClr>
                </a:solidFill>
                <a:latin typeface="Superclarendon Regular"/>
                <a:cs typeface="Superclarendon Regular"/>
              </a:rPr>
              <a:t>Estate </a:t>
            </a:r>
            <a:r>
              <a:rPr lang="en-US" sz="2800" dirty="0" smtClean="0">
                <a:solidFill>
                  <a:schemeClr val="tx1">
                    <a:lumMod val="65000"/>
                    <a:lumOff val="35000"/>
                  </a:schemeClr>
                </a:solidFill>
                <a:latin typeface="Superclarendon Regular"/>
                <a:cs typeface="Superclarendon Regular"/>
              </a:rPr>
              <a:t>Tax - Placed </a:t>
            </a:r>
            <a:r>
              <a:rPr lang="en-US" sz="2800" dirty="0">
                <a:solidFill>
                  <a:schemeClr val="tx1">
                    <a:lumMod val="65000"/>
                    <a:lumOff val="35000"/>
                  </a:schemeClr>
                </a:solidFill>
                <a:latin typeface="Superclarendon Regular"/>
                <a:cs typeface="Superclarendon Regular"/>
              </a:rPr>
              <a:t>on estates over 			$3,500,000 (45%)</a:t>
            </a:r>
          </a:p>
          <a:p>
            <a:pPr marL="465138" indent="-465138" eaLnBrk="1" hangingPunct="1">
              <a:buFontTx/>
              <a:buNone/>
              <a:tabLst>
                <a:tab pos="2225675" algn="l"/>
              </a:tabLst>
            </a:pPr>
            <a:endParaRPr lang="en-US" sz="2800" dirty="0">
              <a:solidFill>
                <a:schemeClr val="tx1">
                  <a:lumMod val="65000"/>
                  <a:lumOff val="35000"/>
                </a:schemeClr>
              </a:solidFill>
              <a:latin typeface="Superclarendon Regular"/>
              <a:cs typeface="Superclarendon Regular"/>
            </a:endParaRPr>
          </a:p>
          <a:p>
            <a:pPr marL="465138" indent="-465138" eaLnBrk="1" hangingPunct="1">
              <a:buFontTx/>
              <a:buNone/>
              <a:tabLst>
                <a:tab pos="2225675" algn="l"/>
              </a:tabLst>
            </a:pPr>
            <a:r>
              <a:rPr lang="en-US" sz="2800" dirty="0">
                <a:solidFill>
                  <a:schemeClr val="tx1">
                    <a:lumMod val="65000"/>
                    <a:lumOff val="35000"/>
                  </a:schemeClr>
                </a:solidFill>
                <a:latin typeface="Superclarendon Regular"/>
                <a:cs typeface="Superclarendon Regular"/>
              </a:rPr>
              <a:t>2. Gift </a:t>
            </a:r>
            <a:r>
              <a:rPr lang="en-US" sz="2800" dirty="0" smtClean="0">
                <a:solidFill>
                  <a:schemeClr val="tx1">
                    <a:lumMod val="65000"/>
                    <a:lumOff val="35000"/>
                  </a:schemeClr>
                </a:solidFill>
                <a:latin typeface="Superclarendon Regular"/>
                <a:cs typeface="Superclarendon Regular"/>
              </a:rPr>
              <a:t>Tax - </a:t>
            </a:r>
            <a:r>
              <a:rPr lang="en-US" sz="2800" dirty="0">
                <a:solidFill>
                  <a:schemeClr val="tx1">
                    <a:lumMod val="65000"/>
                    <a:lumOff val="35000"/>
                  </a:schemeClr>
                </a:solidFill>
                <a:latin typeface="Superclarendon Regular"/>
                <a:cs typeface="Superclarendon Regular"/>
              </a:rPr>
              <a:t>can give $13,000 per year tax </a:t>
            </a:r>
            <a:r>
              <a:rPr lang="en-US" sz="2800" dirty="0" smtClean="0">
                <a:solidFill>
                  <a:schemeClr val="tx1">
                    <a:lumMod val="65000"/>
                    <a:lumOff val="35000"/>
                  </a:schemeClr>
                </a:solidFill>
                <a:latin typeface="Superclarendon Regular"/>
                <a:cs typeface="Superclarendon Regular"/>
              </a:rPr>
              <a:t>free.</a:t>
            </a:r>
            <a:endParaRPr lang="en-US" sz="2800" dirty="0">
              <a:solidFill>
                <a:schemeClr val="tx1">
                  <a:lumMod val="65000"/>
                  <a:lumOff val="35000"/>
                </a:schemeClr>
              </a:solidFill>
              <a:latin typeface="Superclarendon Regular"/>
              <a:cs typeface="Superclarendon Regular"/>
            </a:endParaRPr>
          </a:p>
          <a:p>
            <a:pPr marL="465138" indent="-465138" eaLnBrk="1" hangingPunct="1">
              <a:buFontTx/>
              <a:buNone/>
              <a:tabLst>
                <a:tab pos="2225675" algn="l"/>
              </a:tabLst>
            </a:pPr>
            <a:endParaRPr lang="en-US" sz="2800" dirty="0">
              <a:solidFill>
                <a:schemeClr val="tx1">
                  <a:lumMod val="65000"/>
                  <a:lumOff val="35000"/>
                </a:schemeClr>
              </a:solidFill>
              <a:latin typeface="Superclarendon Regular"/>
              <a:cs typeface="Superclarendon Regular"/>
            </a:endParaRPr>
          </a:p>
          <a:p>
            <a:pPr marL="465138" indent="-465138" eaLnBrk="1" hangingPunct="1">
              <a:buFontTx/>
              <a:buNone/>
              <a:tabLst>
                <a:tab pos="2225675" algn="l"/>
              </a:tabLst>
            </a:pPr>
            <a:r>
              <a:rPr lang="en-US" sz="2800" dirty="0">
                <a:solidFill>
                  <a:schemeClr val="tx1">
                    <a:lumMod val="65000"/>
                    <a:lumOff val="35000"/>
                  </a:schemeClr>
                </a:solidFill>
                <a:latin typeface="Superclarendon Regular"/>
                <a:cs typeface="Superclarendon Regular"/>
              </a:rPr>
              <a:t>3. Import Tariff</a:t>
            </a:r>
          </a:p>
          <a:p>
            <a:pPr marL="465138" indent="-465138" eaLnBrk="1" hangingPunct="1">
              <a:buFontTx/>
              <a:buNone/>
              <a:tabLst>
                <a:tab pos="2225675" algn="l"/>
              </a:tabLst>
            </a:pPr>
            <a:endParaRPr lang="en-US" sz="2800" dirty="0">
              <a:solidFill>
                <a:schemeClr val="tx1">
                  <a:lumMod val="65000"/>
                  <a:lumOff val="35000"/>
                </a:schemeClr>
              </a:solidFill>
              <a:latin typeface="Superclarendon Regular"/>
              <a:cs typeface="Superclarendon Regular"/>
            </a:endParaRPr>
          </a:p>
          <a:p>
            <a:pPr marL="465138" indent="-465138" eaLnBrk="1" hangingPunct="1">
              <a:buFontTx/>
              <a:buNone/>
              <a:tabLst>
                <a:tab pos="2225675" algn="l"/>
              </a:tabLst>
            </a:pPr>
            <a:r>
              <a:rPr lang="en-US" sz="2800" dirty="0">
                <a:solidFill>
                  <a:schemeClr val="tx1">
                    <a:lumMod val="65000"/>
                    <a:lumOff val="35000"/>
                  </a:schemeClr>
                </a:solidFill>
                <a:latin typeface="Superclarendon Regular"/>
                <a:cs typeface="Superclarendon Regular"/>
              </a:rPr>
              <a:t>4. Excise </a:t>
            </a:r>
            <a:r>
              <a:rPr lang="en-US" sz="2800" dirty="0" smtClean="0">
                <a:solidFill>
                  <a:schemeClr val="tx1">
                    <a:lumMod val="65000"/>
                    <a:lumOff val="35000"/>
                  </a:schemeClr>
                </a:solidFill>
                <a:latin typeface="Superclarendon Regular"/>
                <a:cs typeface="Superclarendon Regular"/>
              </a:rPr>
              <a:t>Tax - Tax </a:t>
            </a:r>
            <a:r>
              <a:rPr lang="en-US" sz="2800" dirty="0">
                <a:solidFill>
                  <a:schemeClr val="tx1">
                    <a:lumMod val="65000"/>
                    <a:lumOff val="35000"/>
                  </a:schemeClr>
                </a:solidFill>
                <a:latin typeface="Superclarendon Regular"/>
                <a:cs typeface="Superclarendon Regular"/>
              </a:rPr>
              <a:t>on certain products and </a:t>
            </a:r>
            <a:r>
              <a:rPr lang="en-US" sz="2800" dirty="0" smtClean="0">
                <a:solidFill>
                  <a:schemeClr val="tx1">
                    <a:lumMod val="65000"/>
                    <a:lumOff val="35000"/>
                  </a:schemeClr>
                </a:solidFill>
                <a:latin typeface="Superclarendon Regular"/>
                <a:cs typeface="Superclarendon Regular"/>
              </a:rPr>
              <a:t>activities. </a:t>
            </a:r>
            <a:endParaRPr lang="en-US" sz="2800" dirty="0">
              <a:solidFill>
                <a:schemeClr val="tx1">
                  <a:lumMod val="65000"/>
                  <a:lumOff val="35000"/>
                </a:schemeClr>
              </a:solidFill>
              <a:latin typeface="Superclarendon Regular"/>
              <a:cs typeface="Superclarendon Regular"/>
            </a:endParaRPr>
          </a:p>
          <a:p>
            <a:pPr marL="465138" indent="-465138" eaLnBrk="1" hangingPunct="1">
              <a:buFontTx/>
              <a:buNone/>
              <a:tabLst>
                <a:tab pos="2225675" algn="l"/>
              </a:tabLst>
            </a:pPr>
            <a:endParaRPr lang="en-US" sz="2800" dirty="0">
              <a:latin typeface="Arial" charset="0"/>
            </a:endParaRPr>
          </a:p>
        </p:txBody>
      </p:sp>
    </p:spTree>
    <p:extLst>
      <p:ext uri="{BB962C8B-B14F-4D97-AF65-F5344CB8AC3E}">
        <p14:creationId xmlns:p14="http://schemas.microsoft.com/office/powerpoint/2010/main" val="2772897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linds(horizontal)">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 calcmode="lin" valueType="num">
                                      <p:cBhvr additive="base">
                                        <p:cTn id="12"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anim calcmode="lin" valueType="num">
                                      <p:cBhvr additive="base">
                                        <p:cTn id="18"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0723">
                                            <p:txEl>
                                              <p:pRg st="4" end="4"/>
                                            </p:txEl>
                                          </p:spTgt>
                                        </p:tgtEl>
                                        <p:attrNameLst>
                                          <p:attrName>style.visibility</p:attrName>
                                        </p:attrNameLst>
                                      </p:cBhvr>
                                      <p:to>
                                        <p:strVal val="visible"/>
                                      </p:to>
                                    </p:set>
                                    <p:anim calcmode="lin" valueType="num">
                                      <p:cBhvr additive="base">
                                        <p:cTn id="24"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0723">
                                            <p:txEl>
                                              <p:pRg st="6" end="6"/>
                                            </p:txEl>
                                          </p:spTgt>
                                        </p:tgtEl>
                                        <p:attrNameLst>
                                          <p:attrName>style.visibility</p:attrName>
                                        </p:attrNameLst>
                                      </p:cBhvr>
                                      <p:to>
                                        <p:strVal val="visible"/>
                                      </p:to>
                                    </p:set>
                                    <p:anim calcmode="lin" valueType="num">
                                      <p:cBhvr additive="base">
                                        <p:cTn id="30"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538" y="952168"/>
            <a:ext cx="4485462" cy="5243567"/>
          </a:xfrm>
          <a:prstGeom prst="rect">
            <a:avLst/>
          </a:prstGeom>
        </p:spPr>
      </p:pic>
      <p:sp>
        <p:nvSpPr>
          <p:cNvPr id="7" name="TextBox 6"/>
          <p:cNvSpPr txBox="1"/>
          <p:nvPr/>
        </p:nvSpPr>
        <p:spPr>
          <a:xfrm>
            <a:off x="0" y="1167518"/>
            <a:ext cx="4829614" cy="4339650"/>
          </a:xfrm>
          <a:prstGeom prst="rect">
            <a:avLst/>
          </a:prstGeom>
          <a:noFill/>
        </p:spPr>
        <p:txBody>
          <a:bodyPr wrap="square" rtlCol="0">
            <a:spAutoFit/>
          </a:bodyPr>
          <a:lstStyle/>
          <a:p>
            <a:pPr algn="ctr"/>
            <a:r>
              <a:rPr lang="en-US" sz="4800" dirty="0" smtClean="0">
                <a:solidFill>
                  <a:schemeClr val="tx2">
                    <a:lumMod val="60000"/>
                    <a:lumOff val="40000"/>
                  </a:schemeClr>
                </a:solidFill>
                <a:latin typeface="Superclarendon Regular"/>
                <a:cs typeface="Superclarendon Regular"/>
              </a:rPr>
              <a:t>“</a:t>
            </a:r>
            <a:r>
              <a:rPr lang="en-US" sz="3600" dirty="0" smtClean="0">
                <a:solidFill>
                  <a:schemeClr val="tx1">
                    <a:lumMod val="65000"/>
                    <a:lumOff val="35000"/>
                  </a:schemeClr>
                </a:solidFill>
                <a:latin typeface="Superclarendon Regular"/>
                <a:cs typeface="Superclarendon Regular"/>
              </a:rPr>
              <a:t>The income tax law is a lot of bunk. The government can’t collect legal taxes from illegal money.</a:t>
            </a:r>
            <a:r>
              <a:rPr lang="en-US" sz="4800" dirty="0" smtClean="0">
                <a:solidFill>
                  <a:srgbClr val="558ED5"/>
                </a:solidFill>
                <a:latin typeface="Superclarendon Regular"/>
                <a:cs typeface="Superclarendon Regular"/>
              </a:rPr>
              <a:t>”</a:t>
            </a:r>
            <a:endParaRPr lang="en-US" sz="4800" dirty="0">
              <a:solidFill>
                <a:srgbClr val="558ED5"/>
              </a:solidFill>
              <a:latin typeface="Superclarendon Regular"/>
              <a:cs typeface="Superclarendon Regular"/>
            </a:endParaRPr>
          </a:p>
        </p:txBody>
      </p:sp>
      <p:sp>
        <p:nvSpPr>
          <p:cNvPr id="8" name="TextBox 7"/>
          <p:cNvSpPr txBox="1"/>
          <p:nvPr/>
        </p:nvSpPr>
        <p:spPr>
          <a:xfrm>
            <a:off x="2179939" y="5507168"/>
            <a:ext cx="1674441" cy="369332"/>
          </a:xfrm>
          <a:prstGeom prst="rect">
            <a:avLst/>
          </a:prstGeom>
          <a:noFill/>
        </p:spPr>
        <p:txBody>
          <a:bodyPr wrap="none" rtlCol="0">
            <a:spAutoFit/>
          </a:bodyPr>
          <a:lstStyle/>
          <a:p>
            <a:r>
              <a:rPr lang="en-US" dirty="0" smtClean="0">
                <a:solidFill>
                  <a:schemeClr val="tx1">
                    <a:lumMod val="65000"/>
                    <a:lumOff val="35000"/>
                  </a:schemeClr>
                </a:solidFill>
                <a:latin typeface="Superclarendon Regular"/>
                <a:cs typeface="Superclarendon Regular"/>
              </a:rPr>
              <a:t>- Al Capone</a:t>
            </a:r>
            <a:endParaRPr lang="en-US" dirty="0">
              <a:solidFill>
                <a:schemeClr val="tx1">
                  <a:lumMod val="65000"/>
                  <a:lumOff val="35000"/>
                </a:schemeClr>
              </a:solidFill>
              <a:latin typeface="Superclarendon Regular"/>
              <a:cs typeface="Superclarendon Regular"/>
            </a:endParaRPr>
          </a:p>
        </p:txBody>
      </p:sp>
    </p:spTree>
    <p:extLst>
      <p:ext uri="{BB962C8B-B14F-4D97-AF65-F5344CB8AC3E}">
        <p14:creationId xmlns:p14="http://schemas.microsoft.com/office/powerpoint/2010/main" val="3370417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42" presetClass="entr" presetSubtype="0"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latin typeface="Superclarendon Regular"/>
                <a:cs typeface="Superclarendon Regular"/>
              </a:rPr>
              <a:t>Citizens of </a:t>
            </a:r>
            <a:r>
              <a:rPr lang="en-US" dirty="0" err="1" smtClean="0">
                <a:solidFill>
                  <a:schemeClr val="tx2">
                    <a:lumMod val="60000"/>
                    <a:lumOff val="40000"/>
                  </a:schemeClr>
                </a:solidFill>
                <a:latin typeface="Superclarendon Regular"/>
                <a:cs typeface="Superclarendon Regular"/>
              </a:rPr>
              <a:t>Yelsel</a:t>
            </a:r>
            <a:endParaRPr lang="en-US" dirty="0">
              <a:solidFill>
                <a:schemeClr val="tx2">
                  <a:lumMod val="60000"/>
                  <a:lumOff val="40000"/>
                </a:schemeClr>
              </a:solidFill>
              <a:latin typeface="Superclarendon Regular"/>
              <a:cs typeface="Superclarendon Regular"/>
            </a:endParaRPr>
          </a:p>
        </p:txBody>
      </p:sp>
      <p:sp>
        <p:nvSpPr>
          <p:cNvPr id="3" name="Content Placeholder 2"/>
          <p:cNvSpPr>
            <a:spLocks noGrp="1"/>
          </p:cNvSpPr>
          <p:nvPr>
            <p:ph idx="1"/>
          </p:nvPr>
        </p:nvSpPr>
        <p:spPr>
          <a:xfrm>
            <a:off x="153267" y="1204118"/>
            <a:ext cx="8801887" cy="5407585"/>
          </a:xfrm>
        </p:spPr>
        <p:txBody>
          <a:bodyPr>
            <a:normAutofit fontScale="92500" lnSpcReduction="20000"/>
          </a:bodyPr>
          <a:lstStyle/>
          <a:p>
            <a:pPr marL="0" indent="0">
              <a:buNone/>
            </a:pPr>
            <a:r>
              <a:rPr lang="en-US" sz="2400" dirty="0" smtClean="0">
                <a:solidFill>
                  <a:schemeClr val="tx1">
                    <a:lumMod val="65000"/>
                    <a:lumOff val="35000"/>
                  </a:schemeClr>
                </a:solidFill>
                <a:latin typeface="Superclarendon Regular"/>
                <a:cs typeface="Superclarendon Regular"/>
              </a:rPr>
              <a:t>You are a citizen of the country </a:t>
            </a:r>
            <a:r>
              <a:rPr lang="en-US" sz="2400" dirty="0" err="1" smtClean="0">
                <a:solidFill>
                  <a:schemeClr val="tx1">
                    <a:lumMod val="65000"/>
                    <a:lumOff val="35000"/>
                  </a:schemeClr>
                </a:solidFill>
                <a:latin typeface="Superclarendon Regular"/>
                <a:cs typeface="Superclarendon Regular"/>
              </a:rPr>
              <a:t>Yelsel</a:t>
            </a:r>
            <a:r>
              <a:rPr lang="en-US" sz="2400" dirty="0" smtClean="0">
                <a:solidFill>
                  <a:schemeClr val="tx1">
                    <a:lumMod val="65000"/>
                    <a:lumOff val="35000"/>
                  </a:schemeClr>
                </a:solidFill>
                <a:latin typeface="Superclarendon Regular"/>
                <a:cs typeface="Superclarendon Regular"/>
              </a:rPr>
              <a:t> and must come up with a tax structure. Your goal is to raise $</a:t>
            </a:r>
            <a:r>
              <a:rPr lang="en-US" sz="2400" dirty="0" smtClean="0">
                <a:solidFill>
                  <a:schemeClr val="tx1">
                    <a:lumMod val="65000"/>
                    <a:lumOff val="35000"/>
                  </a:schemeClr>
                </a:solidFill>
                <a:latin typeface="Superclarendon Regular"/>
                <a:cs typeface="Superclarendon Regular"/>
              </a:rPr>
              <a:t>2,000,000 - $5,000,000 through taxation.  Then you must allocate </a:t>
            </a:r>
            <a:r>
              <a:rPr lang="en-US" sz="2400" dirty="0" smtClean="0">
                <a:solidFill>
                  <a:schemeClr val="tx1">
                    <a:lumMod val="65000"/>
                    <a:lumOff val="35000"/>
                  </a:schemeClr>
                </a:solidFill>
                <a:latin typeface="Superclarendon Regular"/>
                <a:cs typeface="Superclarendon Regular"/>
              </a:rPr>
              <a:t>the money to </a:t>
            </a:r>
            <a:r>
              <a:rPr lang="en-US" sz="2400" dirty="0" smtClean="0">
                <a:solidFill>
                  <a:schemeClr val="tx1">
                    <a:lumMod val="65000"/>
                    <a:lumOff val="35000"/>
                  </a:schemeClr>
                </a:solidFill>
                <a:latin typeface="Superclarendon Regular"/>
                <a:cs typeface="Superclarendon Regular"/>
              </a:rPr>
              <a:t>the programs listed on the handout.  </a:t>
            </a:r>
            <a:r>
              <a:rPr lang="en-US" sz="2400" dirty="0" smtClean="0">
                <a:solidFill>
                  <a:schemeClr val="tx1">
                    <a:lumMod val="65000"/>
                    <a:lumOff val="35000"/>
                  </a:schemeClr>
                </a:solidFill>
                <a:latin typeface="Superclarendon Regular"/>
                <a:cs typeface="Superclarendon Regular"/>
              </a:rPr>
              <a:t>I will place you in groups based on your income, once in your groups you must…</a:t>
            </a:r>
          </a:p>
          <a:p>
            <a:pPr marL="0" indent="0">
              <a:buNone/>
            </a:pPr>
            <a:endParaRPr lang="en-US" sz="2400" dirty="0" smtClean="0">
              <a:solidFill>
                <a:schemeClr val="tx1">
                  <a:lumMod val="65000"/>
                  <a:lumOff val="35000"/>
                </a:schemeClr>
              </a:solidFill>
              <a:latin typeface="Superclarendon Regular"/>
              <a:cs typeface="Superclarendon Regular"/>
            </a:endParaRPr>
          </a:p>
          <a:p>
            <a:pPr marL="514350" indent="-514350">
              <a:buFont typeface="+mj-lt"/>
              <a:buAutoNum type="arabicPeriod"/>
            </a:pPr>
            <a:endParaRPr lang="en-US" sz="2000" dirty="0" smtClean="0">
              <a:solidFill>
                <a:schemeClr val="tx1">
                  <a:lumMod val="65000"/>
                  <a:lumOff val="35000"/>
                </a:schemeClr>
              </a:solidFill>
              <a:latin typeface="Superclarendon Regular"/>
              <a:cs typeface="Superclarendon Regular"/>
            </a:endParaRPr>
          </a:p>
          <a:p>
            <a:pPr marL="514350" indent="-514350">
              <a:buFont typeface="+mj-lt"/>
              <a:buAutoNum type="arabicPeriod"/>
            </a:pPr>
            <a:r>
              <a:rPr lang="en-US" sz="2000" dirty="0" smtClean="0">
                <a:solidFill>
                  <a:schemeClr val="tx1">
                    <a:lumMod val="65000"/>
                    <a:lumOff val="35000"/>
                  </a:schemeClr>
                </a:solidFill>
                <a:latin typeface="Superclarendon Regular"/>
                <a:cs typeface="Superclarendon Regular"/>
              </a:rPr>
              <a:t>Examine </a:t>
            </a:r>
            <a:r>
              <a:rPr lang="en-US" sz="2000" dirty="0" err="1" smtClean="0">
                <a:solidFill>
                  <a:schemeClr val="tx1">
                    <a:lumMod val="65000"/>
                    <a:lumOff val="35000"/>
                  </a:schemeClr>
                </a:solidFill>
                <a:latin typeface="Superclarendon Regular"/>
                <a:cs typeface="Superclarendon Regular"/>
              </a:rPr>
              <a:t>Yeslel’s</a:t>
            </a:r>
            <a:r>
              <a:rPr lang="en-US" sz="2000" dirty="0" smtClean="0">
                <a:solidFill>
                  <a:schemeClr val="tx1">
                    <a:lumMod val="65000"/>
                    <a:lumOff val="35000"/>
                  </a:schemeClr>
                </a:solidFill>
                <a:latin typeface="Superclarendon Regular"/>
                <a:cs typeface="Superclarendon Regular"/>
              </a:rPr>
              <a:t> population</a:t>
            </a:r>
            <a:endParaRPr lang="en-US" sz="2000" dirty="0" smtClean="0">
              <a:solidFill>
                <a:schemeClr val="tx1">
                  <a:lumMod val="65000"/>
                  <a:lumOff val="35000"/>
                </a:schemeClr>
              </a:solidFill>
              <a:latin typeface="Superclarendon Regular"/>
              <a:cs typeface="Superclarendon Regular"/>
            </a:endParaRPr>
          </a:p>
          <a:p>
            <a:pPr marL="514350" indent="-514350">
              <a:buFont typeface="+mj-lt"/>
              <a:buAutoNum type="arabicPeriod"/>
            </a:pPr>
            <a:r>
              <a:rPr lang="en-US" sz="2000" dirty="0" smtClean="0">
                <a:solidFill>
                  <a:schemeClr val="tx1">
                    <a:lumMod val="65000"/>
                    <a:lumOff val="35000"/>
                  </a:schemeClr>
                </a:solidFill>
                <a:latin typeface="Superclarendon Regular"/>
                <a:cs typeface="Superclarendon Regular"/>
              </a:rPr>
              <a:t>Create </a:t>
            </a:r>
            <a:r>
              <a:rPr lang="en-US" sz="2000" dirty="0" smtClean="0">
                <a:solidFill>
                  <a:schemeClr val="tx1">
                    <a:lumMod val="65000"/>
                    <a:lumOff val="35000"/>
                  </a:schemeClr>
                </a:solidFill>
                <a:latin typeface="Superclarendon Regular"/>
                <a:cs typeface="Superclarendon Regular"/>
              </a:rPr>
              <a:t>a </a:t>
            </a:r>
            <a:r>
              <a:rPr lang="en-US" sz="2000" dirty="0" smtClean="0">
                <a:solidFill>
                  <a:schemeClr val="tx1">
                    <a:lumMod val="65000"/>
                    <a:lumOff val="35000"/>
                  </a:schemeClr>
                </a:solidFill>
                <a:latin typeface="Superclarendon Regular"/>
                <a:cs typeface="Superclarendon Regular"/>
              </a:rPr>
              <a:t>tax structure </a:t>
            </a:r>
            <a:r>
              <a:rPr lang="en-US" sz="2000" dirty="0" smtClean="0">
                <a:solidFill>
                  <a:schemeClr val="tx1">
                    <a:lumMod val="65000"/>
                    <a:lumOff val="35000"/>
                  </a:schemeClr>
                </a:solidFill>
                <a:latin typeface="Superclarendon Regular"/>
                <a:cs typeface="Superclarendon Regular"/>
              </a:rPr>
              <a:t>that </a:t>
            </a:r>
            <a:r>
              <a:rPr lang="en-US" sz="2000" dirty="0" smtClean="0">
                <a:solidFill>
                  <a:schemeClr val="tx1">
                    <a:lumMod val="65000"/>
                    <a:lumOff val="35000"/>
                  </a:schemeClr>
                </a:solidFill>
                <a:latin typeface="Superclarendon Regular"/>
                <a:cs typeface="Superclarendon Regular"/>
              </a:rPr>
              <a:t>makes sense and seems fair.</a:t>
            </a:r>
          </a:p>
          <a:p>
            <a:pPr marL="514350" indent="-514350">
              <a:buFont typeface="+mj-lt"/>
              <a:buAutoNum type="arabicPeriod"/>
            </a:pPr>
            <a:r>
              <a:rPr lang="en-US" sz="2000" dirty="0" smtClean="0">
                <a:solidFill>
                  <a:schemeClr val="tx1">
                    <a:lumMod val="65000"/>
                    <a:lumOff val="35000"/>
                  </a:schemeClr>
                </a:solidFill>
                <a:latin typeface="Superclarendon Regular"/>
                <a:cs typeface="Superclarendon Regular"/>
              </a:rPr>
              <a:t>Agree on how to spend the money.</a:t>
            </a:r>
            <a:endParaRPr lang="en-US" sz="2000" dirty="0" smtClean="0">
              <a:solidFill>
                <a:schemeClr val="tx1">
                  <a:lumMod val="65000"/>
                  <a:lumOff val="35000"/>
                </a:schemeClr>
              </a:solidFill>
              <a:latin typeface="Superclarendon Regular"/>
              <a:cs typeface="Superclarendon Regular"/>
            </a:endParaRPr>
          </a:p>
          <a:p>
            <a:pPr marL="514350" indent="-514350">
              <a:buFont typeface="+mj-lt"/>
              <a:buAutoNum type="arabicPeriod"/>
            </a:pPr>
            <a:r>
              <a:rPr lang="en-US" sz="2000" dirty="0">
                <a:solidFill>
                  <a:schemeClr val="tx1">
                    <a:lumMod val="65000"/>
                    <a:lumOff val="35000"/>
                  </a:schemeClr>
                </a:solidFill>
                <a:latin typeface="Superclarendon Regular"/>
                <a:cs typeface="Superclarendon Regular"/>
              </a:rPr>
              <a:t>A</a:t>
            </a:r>
            <a:r>
              <a:rPr lang="en-US" sz="2000" dirty="0" smtClean="0">
                <a:solidFill>
                  <a:schemeClr val="tx1">
                    <a:lumMod val="65000"/>
                    <a:lumOff val="35000"/>
                  </a:schemeClr>
                </a:solidFill>
                <a:latin typeface="Superclarendon Regular"/>
                <a:cs typeface="Superclarendon Regular"/>
              </a:rPr>
              <a:t>nswer </a:t>
            </a:r>
            <a:r>
              <a:rPr lang="en-US" sz="2000" dirty="0" smtClean="0">
                <a:solidFill>
                  <a:schemeClr val="tx1">
                    <a:lumMod val="65000"/>
                    <a:lumOff val="35000"/>
                  </a:schemeClr>
                </a:solidFill>
                <a:latin typeface="Superclarendon Regular"/>
                <a:cs typeface="Superclarendon Regular"/>
              </a:rPr>
              <a:t>the questions.</a:t>
            </a:r>
          </a:p>
          <a:p>
            <a:pPr marL="514350" indent="-514350">
              <a:buFont typeface="+mj-lt"/>
              <a:buAutoNum type="arabicPeriod"/>
            </a:pPr>
            <a:r>
              <a:rPr lang="en-US" sz="2000" dirty="0" smtClean="0">
                <a:solidFill>
                  <a:schemeClr val="tx1">
                    <a:lumMod val="65000"/>
                    <a:lumOff val="35000"/>
                  </a:schemeClr>
                </a:solidFill>
                <a:latin typeface="Superclarendon Regular"/>
                <a:cs typeface="Superclarendon Regular"/>
              </a:rPr>
              <a:t>Create a chart that shows your tax system and indicate where the money is going to be used.</a:t>
            </a:r>
            <a:endParaRPr lang="en-US" sz="2000" dirty="0" smtClean="0">
              <a:solidFill>
                <a:schemeClr val="tx1">
                  <a:lumMod val="65000"/>
                  <a:lumOff val="35000"/>
                </a:schemeClr>
              </a:solidFill>
              <a:latin typeface="Superclarendon Regular"/>
              <a:cs typeface="Superclarendon Regular"/>
            </a:endParaRPr>
          </a:p>
          <a:p>
            <a:pPr marL="514350" indent="-514350">
              <a:buFont typeface="+mj-lt"/>
              <a:buAutoNum type="arabicPeriod"/>
            </a:pPr>
            <a:endParaRPr lang="en-US" sz="2000" dirty="0">
              <a:solidFill>
                <a:schemeClr val="tx1">
                  <a:lumMod val="65000"/>
                  <a:lumOff val="35000"/>
                </a:schemeClr>
              </a:solidFill>
              <a:latin typeface="Superclarendon Regular"/>
              <a:cs typeface="Superclarendon Regular"/>
            </a:endParaRPr>
          </a:p>
          <a:p>
            <a:pPr marL="0" indent="0">
              <a:buNone/>
            </a:pPr>
            <a:r>
              <a:rPr lang="en-US" sz="2000" dirty="0" smtClean="0">
                <a:solidFill>
                  <a:schemeClr val="tx1">
                    <a:lumMod val="65000"/>
                    <a:lumOff val="35000"/>
                  </a:schemeClr>
                </a:solidFill>
                <a:latin typeface="Superclarendon Regular"/>
                <a:cs typeface="Superclarendon Regular"/>
              </a:rPr>
              <a:t>As a class, we will vote on the best tax structure.</a:t>
            </a:r>
          </a:p>
          <a:p>
            <a:pPr marL="0" indent="0">
              <a:buNone/>
            </a:pPr>
            <a:endParaRPr lang="en-US" sz="2000" dirty="0">
              <a:solidFill>
                <a:schemeClr val="tx1">
                  <a:lumMod val="65000"/>
                  <a:lumOff val="35000"/>
                </a:schemeClr>
              </a:solidFill>
              <a:latin typeface="Superclarendon Regular"/>
              <a:cs typeface="Superclarendon Regular"/>
            </a:endParaRPr>
          </a:p>
          <a:p>
            <a:pPr marL="0" indent="0">
              <a:buNone/>
            </a:pPr>
            <a:r>
              <a:rPr lang="en-US" sz="2000" dirty="0" smtClean="0">
                <a:solidFill>
                  <a:schemeClr val="tx1">
                    <a:lumMod val="65000"/>
                    <a:lumOff val="35000"/>
                  </a:schemeClr>
                </a:solidFill>
                <a:latin typeface="Superclarendon Regular"/>
                <a:cs typeface="Superclarendon Regular"/>
              </a:rPr>
              <a:t>**Winning group gets 5 extra credit points!</a:t>
            </a:r>
          </a:p>
        </p:txBody>
      </p:sp>
    </p:spTree>
    <p:extLst>
      <p:ext uri="{BB962C8B-B14F-4D97-AF65-F5344CB8AC3E}">
        <p14:creationId xmlns:p14="http://schemas.microsoft.com/office/powerpoint/2010/main" val="1785810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left)">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circle(in)">
                                      <p:cBhvr>
                                        <p:cTn id="46"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558ED5"/>
                </a:solidFill>
                <a:latin typeface="Superclarendon Regular"/>
                <a:cs typeface="Superclarendon Regular"/>
              </a:rPr>
              <a:t>Taxes Fund Public Goods</a:t>
            </a:r>
            <a:endParaRPr lang="en-US" dirty="0">
              <a:solidFill>
                <a:srgbClr val="558ED5"/>
              </a:solidFill>
            </a:endParaRPr>
          </a:p>
        </p:txBody>
      </p:sp>
      <p:pic>
        <p:nvPicPr>
          <p:cNvPr id="4" name="Content Placeholder 3" descr="Screen Shot 2015-05-03 at 2.30.08 PM.png"/>
          <p:cNvPicPr>
            <a:picLocks noGrp="1" noChangeAspect="1"/>
          </p:cNvPicPr>
          <p:nvPr>
            <p:ph idx="1"/>
          </p:nvPr>
        </p:nvPicPr>
        <p:blipFill>
          <a:blip r:embed="rId2">
            <a:extLst>
              <a:ext uri="{28A0092B-C50C-407E-A947-70E740481C1C}">
                <a14:useLocalDpi xmlns:a14="http://schemas.microsoft.com/office/drawing/2010/main" val="0"/>
              </a:ext>
            </a:extLst>
          </a:blip>
          <a:srcRect l="3194" r="3194"/>
          <a:stretch>
            <a:fillRect/>
          </a:stretch>
        </p:blipFill>
        <p:spPr/>
      </p:pic>
    </p:spTree>
    <p:extLst>
      <p:ext uri="{BB962C8B-B14F-4D97-AF65-F5344CB8AC3E}">
        <p14:creationId xmlns:p14="http://schemas.microsoft.com/office/powerpoint/2010/main" val="51158234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558ED5"/>
                </a:solidFill>
                <a:latin typeface="Superclarendon Regular"/>
                <a:cs typeface="Superclarendon Regular"/>
              </a:rPr>
              <a:t>Early Taxes</a:t>
            </a:r>
            <a:endParaRPr lang="en-US" dirty="0">
              <a:solidFill>
                <a:srgbClr val="558ED5"/>
              </a:solidFill>
            </a:endParaRPr>
          </a:p>
        </p:txBody>
      </p:sp>
      <p:sp>
        <p:nvSpPr>
          <p:cNvPr id="3" name="Content Placeholder 2"/>
          <p:cNvSpPr>
            <a:spLocks noGrp="1"/>
          </p:cNvSpPr>
          <p:nvPr>
            <p:ph idx="1"/>
          </p:nvPr>
        </p:nvSpPr>
        <p:spPr>
          <a:xfrm>
            <a:off x="457200" y="1600200"/>
            <a:ext cx="4747126" cy="5000137"/>
          </a:xfrm>
        </p:spPr>
        <p:txBody>
          <a:bodyPr>
            <a:normAutofit fontScale="92500" lnSpcReduction="20000"/>
          </a:bodyPr>
          <a:lstStyle/>
          <a:p>
            <a:r>
              <a:rPr lang="en-US" dirty="0" smtClean="0">
                <a:solidFill>
                  <a:schemeClr val="tx1">
                    <a:lumMod val="65000"/>
                    <a:lumOff val="35000"/>
                  </a:schemeClr>
                </a:solidFill>
                <a:latin typeface="Superclarendon Regular"/>
                <a:cs typeface="Superclarendon Regular"/>
              </a:rPr>
              <a:t>Cooking Oil, Foreigners, Slaves (Ancient Egypt)</a:t>
            </a:r>
          </a:p>
          <a:p>
            <a:r>
              <a:rPr lang="en-US" dirty="0" smtClean="0">
                <a:solidFill>
                  <a:schemeClr val="tx1">
                    <a:lumMod val="65000"/>
                    <a:lumOff val="35000"/>
                  </a:schemeClr>
                </a:solidFill>
                <a:latin typeface="Superclarendon Regular"/>
                <a:cs typeface="Superclarendon Regular"/>
              </a:rPr>
              <a:t>Sales, Inheritance, Imports, Exports (Ancient Rome)</a:t>
            </a:r>
          </a:p>
          <a:p>
            <a:r>
              <a:rPr lang="en-US" dirty="0" smtClean="0">
                <a:solidFill>
                  <a:schemeClr val="tx1">
                    <a:lumMod val="65000"/>
                    <a:lumOff val="35000"/>
                  </a:schemeClr>
                </a:solidFill>
                <a:latin typeface="Superclarendon Regular"/>
                <a:cs typeface="Superclarendon Regular"/>
              </a:rPr>
              <a:t>Beards Beehives, Boots, Souls (Russia, 1702)</a:t>
            </a:r>
          </a:p>
          <a:p>
            <a:r>
              <a:rPr lang="en-US" dirty="0" smtClean="0">
                <a:solidFill>
                  <a:schemeClr val="tx1">
                    <a:lumMod val="65000"/>
                    <a:lumOff val="35000"/>
                  </a:schemeClr>
                </a:solidFill>
                <a:latin typeface="Superclarendon Regular"/>
                <a:cs typeface="Superclarendon Regular"/>
              </a:rPr>
              <a:t>Bachelors (England, 1695: Missouri, 1820)</a:t>
            </a:r>
            <a:endParaRPr lang="en-US" dirty="0">
              <a:solidFill>
                <a:schemeClr val="tx1">
                  <a:lumMod val="65000"/>
                  <a:lumOff val="35000"/>
                </a:schemeClr>
              </a:solidFill>
              <a:latin typeface="Superclarendon Regular"/>
              <a:cs typeface="Superclarendon Regular"/>
            </a:endParaRPr>
          </a:p>
        </p:txBody>
      </p:sp>
      <p:pic>
        <p:nvPicPr>
          <p:cNvPr id="4" name="Picture 3" descr="Screen Shot 2015-05-03 at 2.33.04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169870"/>
            <a:ext cx="3581400" cy="4838700"/>
          </a:xfrm>
          <a:prstGeom prst="rect">
            <a:avLst/>
          </a:prstGeom>
        </p:spPr>
      </p:pic>
    </p:spTree>
    <p:extLst>
      <p:ext uri="{BB962C8B-B14F-4D97-AF65-F5344CB8AC3E}">
        <p14:creationId xmlns:p14="http://schemas.microsoft.com/office/powerpoint/2010/main" val="494332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60000"/>
                    <a:lumOff val="40000"/>
                  </a:schemeClr>
                </a:solidFill>
                <a:latin typeface="Superclarendon Regular"/>
                <a:cs typeface="Superclarendon Regular"/>
              </a:rPr>
              <a:t>The Power to Collect Taxes</a:t>
            </a:r>
            <a:endParaRPr lang="en-US" dirty="0">
              <a:solidFill>
                <a:schemeClr val="tx2">
                  <a:lumMod val="60000"/>
                  <a:lumOff val="40000"/>
                </a:schemeClr>
              </a:solidFill>
              <a:latin typeface="Superclarendon Regular"/>
              <a:cs typeface="Superclarendon Regular"/>
            </a:endParaRPr>
          </a:p>
        </p:txBody>
      </p:sp>
      <p:sp>
        <p:nvSpPr>
          <p:cNvPr id="3" name="Content Placeholder 2"/>
          <p:cNvSpPr>
            <a:spLocks noGrp="1"/>
          </p:cNvSpPr>
          <p:nvPr>
            <p:ph idx="1"/>
          </p:nvPr>
        </p:nvSpPr>
        <p:spPr>
          <a:xfrm>
            <a:off x="457200" y="1600200"/>
            <a:ext cx="3956068" cy="5257800"/>
          </a:xfrm>
        </p:spPr>
        <p:txBody>
          <a:bodyPr>
            <a:normAutofit fontScale="92500" lnSpcReduction="20000"/>
          </a:bodyPr>
          <a:lstStyle/>
          <a:p>
            <a:r>
              <a:rPr lang="en-US" dirty="0" smtClean="0">
                <a:solidFill>
                  <a:schemeClr val="tx1">
                    <a:lumMod val="65000"/>
                    <a:lumOff val="35000"/>
                  </a:schemeClr>
                </a:solidFill>
                <a:latin typeface="Superclarendon Regular"/>
                <a:cs typeface="Superclarendon Regular"/>
              </a:rPr>
              <a:t>American Revolution cased debt.</a:t>
            </a:r>
          </a:p>
          <a:p>
            <a:r>
              <a:rPr lang="en-US" dirty="0" smtClean="0">
                <a:solidFill>
                  <a:schemeClr val="tx1">
                    <a:lumMod val="65000"/>
                    <a:lumOff val="35000"/>
                  </a:schemeClr>
                </a:solidFill>
                <a:latin typeface="Superclarendon Regular"/>
                <a:cs typeface="Superclarendon Regular"/>
              </a:rPr>
              <a:t>Tax was necessary to pay debt.</a:t>
            </a:r>
          </a:p>
          <a:p>
            <a:r>
              <a:rPr lang="en-US" dirty="0" smtClean="0">
                <a:solidFill>
                  <a:schemeClr val="tx1">
                    <a:lumMod val="65000"/>
                    <a:lumOff val="35000"/>
                  </a:schemeClr>
                </a:solidFill>
                <a:latin typeface="Superclarendon Regular"/>
                <a:cs typeface="Superclarendon Regular"/>
              </a:rPr>
              <a:t>Article 1, Section 8 of the U.S. Constitution granted Congress power to tax</a:t>
            </a:r>
            <a:r>
              <a:rPr lang="en-US" dirty="0" smtClean="0"/>
              <a:t>.</a:t>
            </a:r>
            <a:endParaRPr lang="en-US" dirty="0"/>
          </a:p>
        </p:txBody>
      </p:sp>
      <p:pic>
        <p:nvPicPr>
          <p:cNvPr id="4" name="Picture 3" descr="Screen Shot 2015-05-03 at 2.41.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018" y="1417638"/>
            <a:ext cx="3931781" cy="5280760"/>
          </a:xfrm>
          <a:prstGeom prst="rect">
            <a:avLst/>
          </a:prstGeom>
        </p:spPr>
      </p:pic>
    </p:spTree>
    <p:extLst>
      <p:ext uri="{BB962C8B-B14F-4D97-AF65-F5344CB8AC3E}">
        <p14:creationId xmlns:p14="http://schemas.microsoft.com/office/powerpoint/2010/main" val="379421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9"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latin typeface="Superclarendon Regular"/>
                <a:cs typeface="Superclarendon Regular"/>
              </a:rPr>
              <a:t>Three Tax Structures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smtClean="0">
                <a:solidFill>
                  <a:schemeClr val="tx1">
                    <a:lumMod val="65000"/>
                    <a:lumOff val="35000"/>
                  </a:schemeClr>
                </a:solidFill>
                <a:latin typeface="Superclarendon Regular"/>
                <a:cs typeface="Superclarendon Regular"/>
              </a:rPr>
              <a:t>Progressive – A larger % of income is taken in taxes as income increases.</a:t>
            </a:r>
          </a:p>
          <a:p>
            <a:pPr marL="914400" lvl="1" indent="-514350"/>
            <a:r>
              <a:rPr lang="en-US" dirty="0" smtClean="0">
                <a:solidFill>
                  <a:schemeClr val="tx1">
                    <a:lumMod val="65000"/>
                    <a:lumOff val="35000"/>
                  </a:schemeClr>
                </a:solidFill>
                <a:latin typeface="Superclarendon Regular"/>
                <a:cs typeface="Superclarendon Regular"/>
              </a:rPr>
              <a:t>Current income tax structure</a:t>
            </a:r>
          </a:p>
          <a:p>
            <a:pPr marL="514350" indent="-514350">
              <a:buAutoNum type="arabicPeriod"/>
            </a:pPr>
            <a:endParaRPr lang="en-US" dirty="0" smtClean="0">
              <a:solidFill>
                <a:schemeClr val="tx1">
                  <a:lumMod val="65000"/>
                  <a:lumOff val="35000"/>
                </a:schemeClr>
              </a:solidFill>
              <a:latin typeface="Superclarendon Regular"/>
              <a:cs typeface="Superclarendon Regular"/>
            </a:endParaRPr>
          </a:p>
          <a:p>
            <a:pPr marL="465138" indent="-465138">
              <a:buNone/>
            </a:pPr>
            <a:r>
              <a:rPr lang="en-US" dirty="0" smtClean="0">
                <a:solidFill>
                  <a:schemeClr val="tx1">
                    <a:lumMod val="65000"/>
                    <a:lumOff val="35000"/>
                  </a:schemeClr>
                </a:solidFill>
                <a:latin typeface="Superclarendon Regular"/>
                <a:cs typeface="Superclarendon Regular"/>
              </a:rPr>
              <a:t>					</a:t>
            </a:r>
            <a:r>
              <a:rPr lang="en-US" sz="2800" u="sng" dirty="0" smtClean="0">
                <a:solidFill>
                  <a:schemeClr val="tx1">
                    <a:lumMod val="65000"/>
                    <a:lumOff val="35000"/>
                  </a:schemeClr>
                </a:solidFill>
                <a:latin typeface="Superclarendon Regular"/>
                <a:cs typeface="Superclarendon Regular"/>
              </a:rPr>
              <a:t>Annual Salary</a:t>
            </a:r>
            <a:r>
              <a:rPr lang="en-US" sz="2800" dirty="0" smtClean="0">
                <a:solidFill>
                  <a:schemeClr val="tx1">
                    <a:lumMod val="65000"/>
                    <a:lumOff val="35000"/>
                  </a:schemeClr>
                </a:solidFill>
                <a:latin typeface="Superclarendon Regular"/>
                <a:cs typeface="Superclarendon Regular"/>
              </a:rPr>
              <a:t>		</a:t>
            </a:r>
            <a:r>
              <a:rPr lang="en-US" sz="2800" u="sng" dirty="0" smtClean="0">
                <a:solidFill>
                  <a:schemeClr val="tx1">
                    <a:lumMod val="65000"/>
                    <a:lumOff val="35000"/>
                  </a:schemeClr>
                </a:solidFill>
                <a:latin typeface="Superclarendon Regular"/>
                <a:cs typeface="Superclarendon Regular"/>
              </a:rPr>
              <a:t>Tax Rate</a:t>
            </a:r>
          </a:p>
          <a:p>
            <a:pPr marL="465138" indent="-465138">
              <a:buNone/>
            </a:pPr>
            <a:r>
              <a:rPr lang="en-US" dirty="0" err="1" smtClean="0">
                <a:solidFill>
                  <a:schemeClr val="tx1">
                    <a:lumMod val="65000"/>
                    <a:lumOff val="35000"/>
                  </a:schemeClr>
                </a:solidFill>
                <a:latin typeface="Superclarendon Regular"/>
                <a:cs typeface="Superclarendon Regular"/>
              </a:rPr>
              <a:t>Ima</a:t>
            </a:r>
            <a:r>
              <a:rPr lang="en-US" dirty="0" smtClean="0">
                <a:solidFill>
                  <a:schemeClr val="tx1">
                    <a:lumMod val="65000"/>
                    <a:lumOff val="35000"/>
                  </a:schemeClr>
                </a:solidFill>
                <a:latin typeface="Superclarendon Regular"/>
                <a:cs typeface="Superclarendon Regular"/>
              </a:rPr>
              <a:t> Broke			 </a:t>
            </a:r>
            <a:r>
              <a:rPr lang="en-US" dirty="0" smtClean="0">
                <a:solidFill>
                  <a:schemeClr val="tx1">
                    <a:lumMod val="65000"/>
                    <a:lumOff val="35000"/>
                  </a:schemeClr>
                </a:solidFill>
                <a:latin typeface="Superclarendon Regular"/>
                <a:cs typeface="Superclarendon Regular"/>
              </a:rPr>
              <a:t>9K.</a:t>
            </a:r>
            <a:r>
              <a:rPr lang="en-US" dirty="0" smtClean="0">
                <a:solidFill>
                  <a:schemeClr val="tx1">
                    <a:lumMod val="65000"/>
                    <a:lumOff val="35000"/>
                  </a:schemeClr>
                </a:solidFill>
                <a:latin typeface="Superclarendon Regular"/>
                <a:cs typeface="Superclarendon Regular"/>
              </a:rPr>
              <a:t>	</a:t>
            </a:r>
            <a:r>
              <a:rPr lang="en-US" dirty="0">
                <a:solidFill>
                  <a:schemeClr val="tx1">
                    <a:lumMod val="65000"/>
                    <a:lumOff val="35000"/>
                  </a:schemeClr>
                </a:solidFill>
                <a:latin typeface="Superclarendon Regular"/>
                <a:cs typeface="Superclarendon Regular"/>
              </a:rPr>
              <a:t>	</a:t>
            </a:r>
            <a:r>
              <a:rPr lang="en-US" dirty="0" smtClean="0">
                <a:solidFill>
                  <a:schemeClr val="tx1">
                    <a:lumMod val="65000"/>
                    <a:lumOff val="35000"/>
                  </a:schemeClr>
                </a:solidFill>
                <a:latin typeface="Superclarendon Regular"/>
                <a:cs typeface="Superclarendon Regular"/>
              </a:rPr>
              <a:t>				15%</a:t>
            </a:r>
          </a:p>
          <a:p>
            <a:pPr marL="465138" indent="-465138">
              <a:buNone/>
            </a:pPr>
            <a:r>
              <a:rPr lang="en-US" dirty="0" smtClean="0">
                <a:solidFill>
                  <a:schemeClr val="tx1">
                    <a:lumMod val="65000"/>
                    <a:lumOff val="35000"/>
                  </a:schemeClr>
                </a:solidFill>
                <a:latin typeface="Superclarendon Regular"/>
                <a:cs typeface="Superclarendon Regular"/>
              </a:rPr>
              <a:t>Jane Doe			</a:t>
            </a:r>
            <a:r>
              <a:rPr lang="en-US" dirty="0" smtClean="0">
                <a:solidFill>
                  <a:schemeClr val="tx1">
                    <a:lumMod val="65000"/>
                    <a:lumOff val="35000"/>
                  </a:schemeClr>
                </a:solidFill>
                <a:latin typeface="Superclarendon Regular"/>
                <a:cs typeface="Superclarendon Regular"/>
              </a:rPr>
              <a:t>100K.</a:t>
            </a:r>
            <a:r>
              <a:rPr lang="en-US" dirty="0" smtClean="0">
                <a:solidFill>
                  <a:schemeClr val="tx1">
                    <a:lumMod val="65000"/>
                    <a:lumOff val="35000"/>
                  </a:schemeClr>
                </a:solidFill>
                <a:latin typeface="Superclarendon Regular"/>
                <a:cs typeface="Superclarendon Regular"/>
              </a:rPr>
              <a:t>					25%</a:t>
            </a:r>
          </a:p>
          <a:p>
            <a:pPr marL="465138" indent="-465138">
              <a:buNone/>
            </a:pPr>
            <a:r>
              <a:rPr lang="en-US" dirty="0" smtClean="0">
                <a:solidFill>
                  <a:schemeClr val="tx1">
                    <a:lumMod val="65000"/>
                    <a:lumOff val="35000"/>
                  </a:schemeClr>
                </a:solidFill>
                <a:latin typeface="Superclarendon Regular"/>
                <a:cs typeface="Superclarendon Regular"/>
              </a:rPr>
              <a:t>Sean </a:t>
            </a:r>
            <a:r>
              <a:rPr lang="en-US" dirty="0" err="1" smtClean="0">
                <a:solidFill>
                  <a:schemeClr val="tx1">
                    <a:lumMod val="65000"/>
                    <a:lumOff val="35000"/>
                  </a:schemeClr>
                </a:solidFill>
                <a:latin typeface="Superclarendon Regular"/>
                <a:cs typeface="Superclarendon Regular"/>
              </a:rPr>
              <a:t>Senn</a:t>
            </a:r>
            <a:r>
              <a:rPr lang="en-US" dirty="0" smtClean="0">
                <a:solidFill>
                  <a:schemeClr val="tx1">
                    <a:lumMod val="65000"/>
                    <a:lumOff val="35000"/>
                  </a:schemeClr>
                </a:solidFill>
                <a:latin typeface="Superclarendon Regular"/>
                <a:cs typeface="Superclarendon Regular"/>
              </a:rPr>
              <a:t>			</a:t>
            </a:r>
            <a:r>
              <a:rPr lang="en-US" dirty="0" smtClean="0">
                <a:solidFill>
                  <a:schemeClr val="tx1">
                    <a:lumMod val="65000"/>
                    <a:lumOff val="35000"/>
                  </a:schemeClr>
                </a:solidFill>
                <a:latin typeface="Superclarendon Regular"/>
                <a:cs typeface="Superclarendon Regular"/>
              </a:rPr>
              <a:t>400K.</a:t>
            </a:r>
            <a:r>
              <a:rPr lang="en-US" dirty="0" smtClean="0">
                <a:solidFill>
                  <a:schemeClr val="tx1">
                    <a:lumMod val="65000"/>
                    <a:lumOff val="35000"/>
                  </a:schemeClr>
                </a:solidFill>
                <a:latin typeface="Superclarendon Regular"/>
                <a:cs typeface="Superclarendon Regular"/>
              </a:rPr>
              <a:t>					33%</a:t>
            </a:r>
          </a:p>
          <a:p>
            <a:pPr marL="465138" indent="-465138">
              <a:buNone/>
            </a:pPr>
            <a:r>
              <a:rPr lang="en-US" dirty="0" smtClean="0">
                <a:solidFill>
                  <a:schemeClr val="tx1">
                    <a:lumMod val="65000"/>
                    <a:lumOff val="35000"/>
                  </a:schemeClr>
                </a:solidFill>
                <a:latin typeface="Superclarendon Regular"/>
                <a:cs typeface="Superclarendon Regular"/>
              </a:rPr>
              <a:t>Seth Levi			4 </a:t>
            </a:r>
            <a:r>
              <a:rPr lang="en-US" dirty="0" smtClean="0">
                <a:solidFill>
                  <a:schemeClr val="tx1">
                    <a:lumMod val="65000"/>
                    <a:lumOff val="35000"/>
                  </a:schemeClr>
                </a:solidFill>
                <a:latin typeface="Superclarendon Regular"/>
                <a:cs typeface="Superclarendon Regular"/>
              </a:rPr>
              <a:t>M.</a:t>
            </a:r>
            <a:r>
              <a:rPr lang="en-US" dirty="0" smtClean="0">
                <a:solidFill>
                  <a:schemeClr val="tx1">
                    <a:lumMod val="65000"/>
                    <a:lumOff val="35000"/>
                  </a:schemeClr>
                </a:solidFill>
                <a:latin typeface="Superclarendon Regular"/>
                <a:cs typeface="Superclarendon Regular"/>
              </a:rPr>
              <a:t>					39.6%</a:t>
            </a:r>
          </a:p>
          <a:p>
            <a:pPr marL="0" indent="0">
              <a:buNone/>
            </a:pPr>
            <a:endParaRPr lang="en-US" dirty="0" smtClean="0">
              <a:latin typeface="Arial" charset="0"/>
            </a:endParaRPr>
          </a:p>
          <a:p>
            <a:endParaRPr lang="en-US" dirty="0"/>
          </a:p>
        </p:txBody>
      </p:sp>
    </p:spTree>
    <p:extLst>
      <p:ext uri="{BB962C8B-B14F-4D97-AF65-F5344CB8AC3E}">
        <p14:creationId xmlns:p14="http://schemas.microsoft.com/office/powerpoint/2010/main" val="17845854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5-03 at 1.24.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72146"/>
            <a:ext cx="9144000" cy="5327466"/>
          </a:xfrm>
          <a:prstGeom prst="rect">
            <a:avLst/>
          </a:prstGeom>
        </p:spPr>
      </p:pic>
    </p:spTree>
    <p:extLst>
      <p:ext uri="{BB962C8B-B14F-4D97-AF65-F5344CB8AC3E}">
        <p14:creationId xmlns:p14="http://schemas.microsoft.com/office/powerpoint/2010/main" val="110119891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60000"/>
                    <a:lumOff val="40000"/>
                  </a:schemeClr>
                </a:solidFill>
                <a:latin typeface="Superclarendon Regular"/>
                <a:cs typeface="Superclarendon Regular"/>
              </a:rPr>
              <a:t>Three Tax Structures</a:t>
            </a:r>
            <a:endParaRPr lang="en-US" dirty="0"/>
          </a:p>
        </p:txBody>
      </p:sp>
      <p:sp>
        <p:nvSpPr>
          <p:cNvPr id="3" name="Content Placeholder 2"/>
          <p:cNvSpPr>
            <a:spLocks noGrp="1"/>
          </p:cNvSpPr>
          <p:nvPr>
            <p:ph idx="1"/>
          </p:nvPr>
        </p:nvSpPr>
        <p:spPr>
          <a:xfrm>
            <a:off x="457200" y="1600200"/>
            <a:ext cx="8229600" cy="5099075"/>
          </a:xfrm>
        </p:spPr>
        <p:txBody>
          <a:bodyPr>
            <a:normAutofit lnSpcReduction="10000"/>
          </a:bodyPr>
          <a:lstStyle/>
          <a:p>
            <a:pPr marL="0" indent="0">
              <a:buNone/>
            </a:pPr>
            <a:r>
              <a:rPr lang="en-US" dirty="0" smtClean="0">
                <a:solidFill>
                  <a:schemeClr val="tx1">
                    <a:lumMod val="65000"/>
                    <a:lumOff val="35000"/>
                  </a:schemeClr>
                </a:solidFill>
                <a:latin typeface="Superclarendon Regular"/>
                <a:cs typeface="Superclarendon Regular"/>
              </a:rPr>
              <a:t>2. Regressive Tax – </a:t>
            </a:r>
          </a:p>
          <a:p>
            <a:r>
              <a:rPr lang="en-US" sz="2400" dirty="0" smtClean="0">
                <a:solidFill>
                  <a:schemeClr val="tx1">
                    <a:lumMod val="65000"/>
                    <a:lumOff val="35000"/>
                  </a:schemeClr>
                </a:solidFill>
                <a:latin typeface="Superclarendon Regular"/>
                <a:cs typeface="Superclarendon Regular"/>
              </a:rPr>
              <a:t>	 A smaller % of income is taken as income 		increases.</a:t>
            </a:r>
          </a:p>
          <a:p>
            <a:r>
              <a:rPr lang="en-US" sz="2400" dirty="0">
                <a:solidFill>
                  <a:schemeClr val="tx1">
                    <a:lumMod val="65000"/>
                    <a:lumOff val="35000"/>
                  </a:schemeClr>
                </a:solidFill>
                <a:latin typeface="Superclarendon Regular"/>
                <a:cs typeface="Superclarendon Regular"/>
              </a:rPr>
              <a:t>	</a:t>
            </a:r>
            <a:r>
              <a:rPr lang="en-US" sz="2400" dirty="0" smtClean="0">
                <a:solidFill>
                  <a:schemeClr val="tx1">
                    <a:lumMod val="65000"/>
                    <a:lumOff val="35000"/>
                  </a:schemeClr>
                </a:solidFill>
                <a:latin typeface="Superclarendon Regular"/>
                <a:cs typeface="Superclarendon Regular"/>
              </a:rPr>
              <a:t>Sales Tax</a:t>
            </a:r>
          </a:p>
          <a:p>
            <a:pPr lvl="1"/>
            <a:r>
              <a:rPr lang="en-US" sz="2000" dirty="0" smtClean="0">
                <a:solidFill>
                  <a:schemeClr val="tx1">
                    <a:lumMod val="65000"/>
                    <a:lumOff val="35000"/>
                  </a:schemeClr>
                </a:solidFill>
                <a:latin typeface="Superclarendon Regular"/>
                <a:cs typeface="Superclarendon Regular"/>
              </a:rPr>
              <a:t>Item taxed at flat rate regardless								of income.</a:t>
            </a:r>
          </a:p>
          <a:p>
            <a:pPr marL="0" indent="0">
              <a:buNone/>
            </a:pPr>
            <a:endParaRPr lang="en-US" sz="2400" dirty="0">
              <a:solidFill>
                <a:schemeClr val="tx1">
                  <a:lumMod val="65000"/>
                  <a:lumOff val="35000"/>
                </a:schemeClr>
              </a:solidFill>
              <a:latin typeface="Superclarendon Regular"/>
              <a:cs typeface="Superclarendon Regular"/>
            </a:endParaRPr>
          </a:p>
          <a:p>
            <a:pPr marL="0" indent="0">
              <a:buNone/>
            </a:pPr>
            <a:r>
              <a:rPr lang="en-US" sz="2400" dirty="0" smtClean="0">
                <a:solidFill>
                  <a:schemeClr val="tx1">
                    <a:lumMod val="65000"/>
                    <a:lumOff val="35000"/>
                  </a:schemeClr>
                </a:solidFill>
                <a:latin typeface="Superclarendon Regular"/>
                <a:cs typeface="Superclarendon Regular"/>
              </a:rPr>
              <a:t>Example:</a:t>
            </a:r>
          </a:p>
          <a:p>
            <a:pPr marL="0" indent="0">
              <a:buNone/>
            </a:pPr>
            <a:r>
              <a:rPr lang="en-US" sz="2400" dirty="0"/>
              <a:t>	</a:t>
            </a:r>
            <a:r>
              <a:rPr lang="en-US" sz="2400" dirty="0" smtClean="0">
                <a:solidFill>
                  <a:schemeClr val="tx1">
                    <a:lumMod val="65000"/>
                    <a:lumOff val="35000"/>
                  </a:schemeClr>
                </a:solidFill>
                <a:ea typeface="+mn-ea"/>
              </a:rPr>
              <a:t>8 % sales tax on new $50,000 car = $4,000</a:t>
            </a:r>
          </a:p>
          <a:p>
            <a:pPr marL="0" indent="0">
              <a:buNone/>
            </a:pPr>
            <a:r>
              <a:rPr lang="en-US" sz="2400" dirty="0">
                <a:solidFill>
                  <a:schemeClr val="tx1">
                    <a:lumMod val="65000"/>
                    <a:lumOff val="35000"/>
                  </a:schemeClr>
                </a:solidFill>
              </a:rPr>
              <a:t>	</a:t>
            </a:r>
            <a:r>
              <a:rPr lang="en-US" sz="2400" dirty="0" smtClean="0">
                <a:solidFill>
                  <a:schemeClr val="tx1">
                    <a:lumMod val="65000"/>
                    <a:lumOff val="35000"/>
                  </a:schemeClr>
                </a:solidFill>
              </a:rPr>
              <a:t>	</a:t>
            </a:r>
          </a:p>
          <a:p>
            <a:pPr marL="0" indent="0">
              <a:buNone/>
            </a:pPr>
            <a:r>
              <a:rPr lang="en-US" sz="2400" dirty="0">
                <a:solidFill>
                  <a:schemeClr val="tx1">
                    <a:lumMod val="65000"/>
                    <a:lumOff val="35000"/>
                  </a:schemeClr>
                </a:solidFill>
                <a:ea typeface="+mn-ea"/>
              </a:rPr>
              <a:t>	</a:t>
            </a:r>
            <a:r>
              <a:rPr lang="en-US" sz="2400" dirty="0" smtClean="0">
                <a:solidFill>
                  <a:schemeClr val="tx1">
                    <a:lumMod val="65000"/>
                    <a:lumOff val="35000"/>
                  </a:schemeClr>
                </a:solidFill>
                <a:ea typeface="+mn-ea"/>
              </a:rPr>
              <a:t>	Average U.S. Income – $50,500</a:t>
            </a:r>
          </a:p>
          <a:p>
            <a:pPr marL="0" indent="0">
              <a:buNone/>
            </a:pPr>
            <a:r>
              <a:rPr lang="en-US" sz="2400" dirty="0">
                <a:solidFill>
                  <a:schemeClr val="tx1">
                    <a:lumMod val="65000"/>
                    <a:lumOff val="35000"/>
                  </a:schemeClr>
                </a:solidFill>
              </a:rPr>
              <a:t>	</a:t>
            </a:r>
            <a:r>
              <a:rPr lang="en-US" sz="2400" dirty="0" smtClean="0">
                <a:solidFill>
                  <a:schemeClr val="tx1">
                    <a:lumMod val="65000"/>
                    <a:lumOff val="35000"/>
                  </a:schemeClr>
                </a:solidFill>
              </a:rPr>
              <a:t>	Chris </a:t>
            </a:r>
            <a:r>
              <a:rPr lang="en-US" sz="2400" dirty="0" err="1" smtClean="0">
                <a:solidFill>
                  <a:schemeClr val="tx1">
                    <a:lumMod val="65000"/>
                    <a:lumOff val="35000"/>
                  </a:schemeClr>
                </a:solidFill>
              </a:rPr>
              <a:t>Hemsworth</a:t>
            </a:r>
            <a:r>
              <a:rPr lang="en-US" sz="2400" dirty="0" smtClean="0">
                <a:solidFill>
                  <a:schemeClr val="tx1">
                    <a:lumMod val="65000"/>
                    <a:lumOff val="35000"/>
                  </a:schemeClr>
                </a:solidFill>
              </a:rPr>
              <a:t> – $50,000,000</a:t>
            </a:r>
          </a:p>
          <a:p>
            <a:pPr marL="0" indent="0">
              <a:buNone/>
            </a:pPr>
            <a:r>
              <a:rPr lang="en-US" sz="2400" dirty="0"/>
              <a:t>	</a:t>
            </a:r>
            <a:r>
              <a:rPr lang="en-US" sz="2400" dirty="0" smtClean="0"/>
              <a:t>	</a:t>
            </a:r>
            <a:endParaRPr lang="en-US" sz="2400" dirty="0" smtClean="0">
              <a:ea typeface="+mn-ea"/>
            </a:endParaRPr>
          </a:p>
          <a:p>
            <a:pPr marL="0" indent="0">
              <a:buNone/>
            </a:pPr>
            <a:endParaRPr lang="en-US" sz="2400" dirty="0" smtClean="0">
              <a:solidFill>
                <a:schemeClr val="tx1">
                  <a:lumMod val="65000"/>
                  <a:lumOff val="35000"/>
                </a:schemeClr>
              </a:solidFill>
              <a:latin typeface="Superclarendon Regular"/>
              <a:cs typeface="Superclarendon Regular"/>
            </a:endParaRPr>
          </a:p>
          <a:p>
            <a:pPr marL="0" indent="0">
              <a:buNone/>
            </a:pPr>
            <a:endParaRPr lang="en-US" sz="2400" dirty="0">
              <a:solidFill>
                <a:schemeClr val="tx1">
                  <a:lumMod val="65000"/>
                  <a:lumOff val="35000"/>
                </a:schemeClr>
              </a:solidFill>
              <a:latin typeface="Superclarendon Regular"/>
              <a:cs typeface="Superclarendon Regular"/>
            </a:endParaRPr>
          </a:p>
          <a:p>
            <a:pPr marL="0" indent="0">
              <a:buNone/>
            </a:pPr>
            <a:endParaRPr lang="en-US" sz="2400" dirty="0">
              <a:solidFill>
                <a:schemeClr val="tx1">
                  <a:lumMod val="65000"/>
                  <a:lumOff val="35000"/>
                </a:schemeClr>
              </a:solidFill>
              <a:latin typeface="Superclarendon Regular"/>
              <a:cs typeface="Superclarendon Regular"/>
            </a:endParaRPr>
          </a:p>
        </p:txBody>
      </p:sp>
      <p:pic>
        <p:nvPicPr>
          <p:cNvPr id="4" name="Picture 3" descr="Screen Shot 2015-05-03 at 3.42.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863" y="2999348"/>
            <a:ext cx="2595466" cy="3454329"/>
          </a:xfrm>
          <a:prstGeom prst="rect">
            <a:avLst/>
          </a:prstGeom>
        </p:spPr>
      </p:pic>
    </p:spTree>
    <p:extLst>
      <p:ext uri="{BB962C8B-B14F-4D97-AF65-F5344CB8AC3E}">
        <p14:creationId xmlns:p14="http://schemas.microsoft.com/office/powerpoint/2010/main" val="2734805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dissolv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 y="173441"/>
            <a:ext cx="8229600" cy="1143000"/>
          </a:xfrm>
        </p:spPr>
        <p:txBody>
          <a:bodyPr/>
          <a:lstStyle/>
          <a:p>
            <a:pPr eaLnBrk="1" hangingPunct="1"/>
            <a:r>
              <a:rPr lang="en-US" dirty="0" smtClean="0">
                <a:solidFill>
                  <a:schemeClr val="tx2">
                    <a:lumMod val="60000"/>
                    <a:lumOff val="40000"/>
                  </a:schemeClr>
                </a:solidFill>
                <a:latin typeface="Superclarendon Regular"/>
                <a:cs typeface="Superclarendon Regular"/>
              </a:rPr>
              <a:t>Three </a:t>
            </a:r>
            <a:r>
              <a:rPr lang="en-US" dirty="0">
                <a:solidFill>
                  <a:schemeClr val="tx2">
                    <a:lumMod val="60000"/>
                    <a:lumOff val="40000"/>
                  </a:schemeClr>
                </a:solidFill>
                <a:latin typeface="Superclarendon Regular"/>
                <a:cs typeface="Superclarendon Regular"/>
              </a:rPr>
              <a:t>Tax Structures</a:t>
            </a:r>
          </a:p>
        </p:txBody>
      </p:sp>
      <p:sp>
        <p:nvSpPr>
          <p:cNvPr id="6147" name="Rectangle 3"/>
          <p:cNvSpPr>
            <a:spLocks noGrp="1" noChangeArrowheads="1"/>
          </p:cNvSpPr>
          <p:nvPr>
            <p:ph type="body" sz="half" idx="1"/>
          </p:nvPr>
        </p:nvSpPr>
        <p:spPr>
          <a:xfrm>
            <a:off x="76200" y="1233977"/>
            <a:ext cx="9908030" cy="3581400"/>
          </a:xfrm>
        </p:spPr>
        <p:txBody>
          <a:bodyPr>
            <a:normAutofit/>
          </a:bodyPr>
          <a:lstStyle/>
          <a:p>
            <a:pPr marL="0" indent="0" eaLnBrk="1" hangingPunct="1">
              <a:buNone/>
            </a:pPr>
            <a:r>
              <a:rPr lang="en-US" sz="2800" b="1" dirty="0" smtClean="0">
                <a:latin typeface="Arial" charset="0"/>
              </a:rPr>
              <a:t>	</a:t>
            </a:r>
            <a:r>
              <a:rPr lang="en-US" sz="2800" b="1" dirty="0">
                <a:solidFill>
                  <a:schemeClr val="tx1">
                    <a:lumMod val="65000"/>
                    <a:lumOff val="35000"/>
                  </a:schemeClr>
                </a:solidFill>
                <a:latin typeface="Superclarendon Regular"/>
                <a:cs typeface="Superclarendon Regular"/>
              </a:rPr>
              <a:t>3</a:t>
            </a:r>
            <a:r>
              <a:rPr lang="en-US" sz="2800" b="1" dirty="0" smtClean="0">
                <a:solidFill>
                  <a:schemeClr val="tx1">
                    <a:lumMod val="65000"/>
                    <a:lumOff val="35000"/>
                  </a:schemeClr>
                </a:solidFill>
                <a:latin typeface="Superclarendon Regular"/>
                <a:cs typeface="Superclarendon Regular"/>
              </a:rPr>
              <a:t>. Proportional - </a:t>
            </a:r>
            <a:r>
              <a:rPr lang="en-US" sz="2800" b="1" dirty="0">
                <a:solidFill>
                  <a:schemeClr val="tx1">
                    <a:lumMod val="65000"/>
                    <a:lumOff val="35000"/>
                  </a:schemeClr>
                </a:solidFill>
                <a:latin typeface="Superclarendon Regular"/>
                <a:cs typeface="Superclarendon Regular"/>
              </a:rPr>
              <a:t>“Flat tax” </a:t>
            </a:r>
          </a:p>
          <a:p>
            <a:r>
              <a:rPr lang="en-US" sz="2800" b="1" dirty="0">
                <a:solidFill>
                  <a:schemeClr val="tx1">
                    <a:lumMod val="65000"/>
                    <a:lumOff val="35000"/>
                  </a:schemeClr>
                </a:solidFill>
                <a:latin typeface="Superclarendon Regular"/>
                <a:cs typeface="Superclarendon Regular"/>
              </a:rPr>
              <a:t>	</a:t>
            </a:r>
            <a:r>
              <a:rPr lang="en-US" sz="2800" b="1" dirty="0" smtClean="0">
                <a:solidFill>
                  <a:schemeClr val="tx1">
                    <a:lumMod val="65000"/>
                    <a:lumOff val="35000"/>
                  </a:schemeClr>
                </a:solidFill>
                <a:latin typeface="Superclarendon Regular"/>
                <a:cs typeface="Superclarendon Regular"/>
              </a:rPr>
              <a:t>	</a:t>
            </a:r>
            <a:r>
              <a:rPr lang="en-US" sz="2800" dirty="0" smtClean="0">
                <a:solidFill>
                  <a:schemeClr val="tx1">
                    <a:lumMod val="65000"/>
                    <a:lumOff val="35000"/>
                  </a:schemeClr>
                </a:solidFill>
                <a:latin typeface="Superclarendon Regular"/>
                <a:cs typeface="Superclarendon Regular"/>
              </a:rPr>
              <a:t>Same percent paid in taxes regardless </a:t>
            </a:r>
            <a:r>
              <a:rPr lang="en-US" sz="2800" dirty="0" smtClean="0">
                <a:solidFill>
                  <a:schemeClr val="tx1">
                    <a:lumMod val="65000"/>
                    <a:lumOff val="35000"/>
                  </a:schemeClr>
                </a:solidFill>
                <a:latin typeface="Superclarendon Regular"/>
                <a:cs typeface="Superclarendon Regular"/>
              </a:rPr>
              <a:t>of </a:t>
            </a:r>
            <a:r>
              <a:rPr lang="en-US" sz="2800" dirty="0" smtClean="0">
                <a:solidFill>
                  <a:schemeClr val="tx1">
                    <a:lumMod val="65000"/>
                    <a:lumOff val="35000"/>
                  </a:schemeClr>
                </a:solidFill>
                <a:latin typeface="Superclarendon Regular"/>
                <a:cs typeface="Superclarendon Regular"/>
              </a:rPr>
              <a:t>			</a:t>
            </a:r>
            <a:r>
              <a:rPr lang="en-US" sz="2800" dirty="0" smtClean="0">
                <a:solidFill>
                  <a:schemeClr val="tx1">
                    <a:lumMod val="65000"/>
                    <a:lumOff val="35000"/>
                  </a:schemeClr>
                </a:solidFill>
                <a:latin typeface="Superclarendon Regular"/>
                <a:cs typeface="Superclarendon Regular"/>
              </a:rPr>
              <a:t>income </a:t>
            </a:r>
            <a:r>
              <a:rPr lang="en-US" sz="2800" dirty="0" smtClean="0">
                <a:solidFill>
                  <a:schemeClr val="tx1">
                    <a:lumMod val="65000"/>
                    <a:lumOff val="35000"/>
                  </a:schemeClr>
                </a:solidFill>
                <a:latin typeface="Superclarendon Regular"/>
                <a:cs typeface="Superclarendon Regular"/>
              </a:rPr>
              <a:t>level.</a:t>
            </a:r>
            <a:endParaRPr lang="en-US" sz="2800" dirty="0">
              <a:solidFill>
                <a:schemeClr val="tx1">
                  <a:lumMod val="65000"/>
                  <a:lumOff val="35000"/>
                </a:schemeClr>
              </a:solidFill>
              <a:latin typeface="Superclarendon Regular"/>
              <a:cs typeface="Superclarendon Regular"/>
            </a:endParaRPr>
          </a:p>
          <a:p>
            <a:pPr marL="609600" indent="-609600" eaLnBrk="1" hangingPunct="1">
              <a:buFontTx/>
              <a:buNone/>
            </a:pPr>
            <a:r>
              <a:rPr lang="en-US" sz="2800" dirty="0">
                <a:solidFill>
                  <a:schemeClr val="tx1">
                    <a:lumMod val="65000"/>
                    <a:lumOff val="35000"/>
                  </a:schemeClr>
                </a:solidFill>
                <a:latin typeface="Superclarendon Regular"/>
                <a:cs typeface="Superclarendon Regular"/>
              </a:rPr>
              <a:t>					</a:t>
            </a:r>
            <a:r>
              <a:rPr lang="en-US" sz="2800" dirty="0" smtClean="0">
                <a:solidFill>
                  <a:schemeClr val="tx1">
                    <a:lumMod val="65000"/>
                    <a:lumOff val="35000"/>
                  </a:schemeClr>
                </a:solidFill>
                <a:latin typeface="Superclarendon Regular"/>
                <a:cs typeface="Superclarendon Regular"/>
              </a:rPr>
              <a:t>   			</a:t>
            </a:r>
            <a:r>
              <a:rPr lang="en-US" sz="2000" u="sng" dirty="0" smtClean="0">
                <a:solidFill>
                  <a:schemeClr val="tx1">
                    <a:lumMod val="65000"/>
                    <a:lumOff val="35000"/>
                  </a:schemeClr>
                </a:solidFill>
                <a:latin typeface="Superclarendon Regular"/>
                <a:cs typeface="Superclarendon Regular"/>
              </a:rPr>
              <a:t>Annual Salary</a:t>
            </a:r>
            <a:r>
              <a:rPr lang="en-US" sz="2000" dirty="0">
                <a:solidFill>
                  <a:schemeClr val="tx1">
                    <a:lumMod val="65000"/>
                    <a:lumOff val="35000"/>
                  </a:schemeClr>
                </a:solidFill>
                <a:latin typeface="Superclarendon Regular"/>
                <a:cs typeface="Superclarendon Regular"/>
              </a:rPr>
              <a:t>		</a:t>
            </a:r>
            <a:r>
              <a:rPr lang="en-US" sz="2000" dirty="0" smtClean="0">
                <a:solidFill>
                  <a:schemeClr val="tx1">
                    <a:lumMod val="65000"/>
                    <a:lumOff val="35000"/>
                  </a:schemeClr>
                </a:solidFill>
                <a:latin typeface="Superclarendon Regular"/>
                <a:cs typeface="Superclarendon Regular"/>
              </a:rPr>
              <a:t>	</a:t>
            </a:r>
            <a:r>
              <a:rPr lang="en-US" sz="2000" u="sng" dirty="0" smtClean="0">
                <a:solidFill>
                  <a:schemeClr val="tx1">
                    <a:lumMod val="65000"/>
                    <a:lumOff val="35000"/>
                  </a:schemeClr>
                </a:solidFill>
                <a:latin typeface="Superclarendon Regular"/>
                <a:cs typeface="Superclarendon Regular"/>
              </a:rPr>
              <a:t>Tax Rate</a:t>
            </a:r>
            <a:endParaRPr lang="en-US" sz="2000" u="sng" dirty="0">
              <a:solidFill>
                <a:schemeClr val="tx1">
                  <a:lumMod val="65000"/>
                  <a:lumOff val="35000"/>
                </a:schemeClr>
              </a:solidFill>
              <a:latin typeface="Superclarendon Regular"/>
              <a:cs typeface="Superclarendon Regular"/>
            </a:endParaRPr>
          </a:p>
          <a:p>
            <a:pPr marL="609600" indent="-609600" eaLnBrk="1" hangingPunct="1">
              <a:buFontTx/>
              <a:buNone/>
            </a:pPr>
            <a:r>
              <a:rPr lang="en-US" sz="2800" dirty="0" smtClean="0">
                <a:solidFill>
                  <a:schemeClr val="tx1">
                    <a:lumMod val="65000"/>
                    <a:lumOff val="35000"/>
                  </a:schemeClr>
                </a:solidFill>
                <a:latin typeface="Superclarendon Regular"/>
                <a:cs typeface="Superclarendon Regular"/>
              </a:rPr>
              <a:t>Ms. Duke</a:t>
            </a:r>
            <a:r>
              <a:rPr lang="en-US" sz="2800" dirty="0">
                <a:solidFill>
                  <a:schemeClr val="tx1">
                    <a:lumMod val="65000"/>
                    <a:lumOff val="35000"/>
                  </a:schemeClr>
                </a:solidFill>
                <a:latin typeface="Superclarendon Regular"/>
                <a:cs typeface="Superclarendon Regular"/>
              </a:rPr>
              <a:t>		</a:t>
            </a:r>
            <a:r>
              <a:rPr lang="en-US" sz="2800" dirty="0" smtClean="0">
                <a:solidFill>
                  <a:schemeClr val="tx1">
                    <a:lumMod val="65000"/>
                    <a:lumOff val="35000"/>
                  </a:schemeClr>
                </a:solidFill>
                <a:latin typeface="Superclarendon Regular"/>
                <a:cs typeface="Superclarendon Regular"/>
              </a:rPr>
              <a:t>			250K.				28%</a:t>
            </a:r>
            <a:endParaRPr lang="en-US" sz="2800" dirty="0">
              <a:solidFill>
                <a:schemeClr val="tx1">
                  <a:lumMod val="65000"/>
                  <a:lumOff val="35000"/>
                </a:schemeClr>
              </a:solidFill>
              <a:latin typeface="Superclarendon Regular"/>
              <a:cs typeface="Superclarendon Regular"/>
            </a:endParaRPr>
          </a:p>
          <a:p>
            <a:pPr marL="609600" indent="-609600" eaLnBrk="1" hangingPunct="1">
              <a:buFontTx/>
              <a:buNone/>
            </a:pPr>
            <a:r>
              <a:rPr lang="en-US" sz="2800" dirty="0" smtClean="0">
                <a:solidFill>
                  <a:schemeClr val="tx1">
                    <a:lumMod val="65000"/>
                    <a:lumOff val="35000"/>
                  </a:schemeClr>
                </a:solidFill>
                <a:latin typeface="Superclarendon Regular"/>
                <a:cs typeface="Superclarendon Regular"/>
              </a:rPr>
              <a:t>Honey Boo Boo</a:t>
            </a:r>
            <a:r>
              <a:rPr lang="en-US" sz="2800" dirty="0">
                <a:solidFill>
                  <a:schemeClr val="tx1">
                    <a:lumMod val="65000"/>
                    <a:lumOff val="35000"/>
                  </a:schemeClr>
                </a:solidFill>
                <a:latin typeface="Superclarendon Regular"/>
                <a:cs typeface="Superclarendon Regular"/>
              </a:rPr>
              <a:t>	</a:t>
            </a:r>
            <a:r>
              <a:rPr lang="en-US" sz="2800" dirty="0" smtClean="0">
                <a:solidFill>
                  <a:schemeClr val="tx1">
                    <a:lumMod val="65000"/>
                    <a:lumOff val="35000"/>
                  </a:schemeClr>
                </a:solidFill>
                <a:latin typeface="Superclarendon Regular"/>
                <a:cs typeface="Superclarendon Regular"/>
              </a:rPr>
              <a:t>		1 M.</a:t>
            </a:r>
            <a:r>
              <a:rPr lang="en-US" sz="2800" dirty="0">
                <a:solidFill>
                  <a:schemeClr val="tx1">
                    <a:lumMod val="65000"/>
                    <a:lumOff val="35000"/>
                  </a:schemeClr>
                </a:solidFill>
                <a:latin typeface="Superclarendon Regular"/>
                <a:cs typeface="Superclarendon Regular"/>
              </a:rPr>
              <a:t>		</a:t>
            </a:r>
            <a:r>
              <a:rPr lang="en-US" sz="2800" dirty="0" smtClean="0">
                <a:solidFill>
                  <a:schemeClr val="tx1">
                    <a:lumMod val="65000"/>
                    <a:lumOff val="35000"/>
                  </a:schemeClr>
                </a:solidFill>
                <a:latin typeface="Superclarendon Regular"/>
                <a:cs typeface="Superclarendon Regular"/>
              </a:rPr>
              <a:t>			28%</a:t>
            </a:r>
            <a:endParaRPr lang="en-US" sz="2800" dirty="0">
              <a:solidFill>
                <a:schemeClr val="tx1">
                  <a:lumMod val="65000"/>
                  <a:lumOff val="35000"/>
                </a:schemeClr>
              </a:solidFill>
              <a:latin typeface="Superclarendon Regular"/>
              <a:cs typeface="Superclarendon Regular"/>
            </a:endParaRPr>
          </a:p>
          <a:p>
            <a:pPr marL="609600" indent="-609600" eaLnBrk="1" hangingPunct="1">
              <a:buFontTx/>
              <a:buNone/>
            </a:pPr>
            <a:r>
              <a:rPr lang="en-US" sz="2800" dirty="0" smtClean="0">
                <a:solidFill>
                  <a:schemeClr val="tx1">
                    <a:lumMod val="65000"/>
                    <a:lumOff val="35000"/>
                  </a:schemeClr>
                </a:solidFill>
                <a:latin typeface="Superclarendon Regular"/>
                <a:cs typeface="Superclarendon Regular"/>
              </a:rPr>
              <a:t>Robert Downey Jr.</a:t>
            </a:r>
            <a:r>
              <a:rPr lang="en-US" sz="2800" dirty="0">
                <a:solidFill>
                  <a:schemeClr val="tx1">
                    <a:lumMod val="65000"/>
                    <a:lumOff val="35000"/>
                  </a:schemeClr>
                </a:solidFill>
                <a:latin typeface="Superclarendon Regular"/>
                <a:cs typeface="Superclarendon Regular"/>
              </a:rPr>
              <a:t>	</a:t>
            </a:r>
            <a:r>
              <a:rPr lang="en-US" sz="2800" dirty="0" smtClean="0">
                <a:solidFill>
                  <a:schemeClr val="tx1">
                    <a:lumMod val="65000"/>
                    <a:lumOff val="35000"/>
                  </a:schemeClr>
                </a:solidFill>
                <a:latin typeface="Superclarendon Regular"/>
                <a:cs typeface="Superclarendon Regular"/>
              </a:rPr>
              <a:t>5 M.</a:t>
            </a:r>
            <a:r>
              <a:rPr lang="en-US" sz="2800" dirty="0">
                <a:solidFill>
                  <a:schemeClr val="tx1">
                    <a:lumMod val="65000"/>
                    <a:lumOff val="35000"/>
                  </a:schemeClr>
                </a:solidFill>
                <a:latin typeface="Superclarendon Regular"/>
                <a:cs typeface="Superclarendon Regular"/>
              </a:rPr>
              <a:t>		</a:t>
            </a:r>
            <a:r>
              <a:rPr lang="en-US" sz="2800" dirty="0" smtClean="0">
                <a:solidFill>
                  <a:schemeClr val="tx1">
                    <a:lumMod val="65000"/>
                    <a:lumOff val="35000"/>
                  </a:schemeClr>
                </a:solidFill>
                <a:latin typeface="Superclarendon Regular"/>
                <a:cs typeface="Superclarendon Regular"/>
              </a:rPr>
              <a:t>			28%</a:t>
            </a:r>
            <a:r>
              <a:rPr lang="en-US" sz="2800" dirty="0">
                <a:solidFill>
                  <a:schemeClr val="tx1">
                    <a:lumMod val="65000"/>
                    <a:lumOff val="35000"/>
                  </a:schemeClr>
                </a:solidFill>
                <a:latin typeface="Superclarendon Regular"/>
                <a:cs typeface="Superclarendon Regular"/>
              </a:rPr>
              <a:t>	</a:t>
            </a:r>
          </a:p>
        </p:txBody>
      </p:sp>
      <p:pic>
        <p:nvPicPr>
          <p:cNvPr id="2" name="Picture 1" descr="Screen Shot 2015-05-03 at 3.52.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629" y="4919150"/>
            <a:ext cx="2201155" cy="1770992"/>
          </a:xfrm>
          <a:prstGeom prst="rect">
            <a:avLst/>
          </a:prstGeom>
        </p:spPr>
      </p:pic>
    </p:spTree>
    <p:extLst>
      <p:ext uri="{BB962C8B-B14F-4D97-AF65-F5344CB8AC3E}">
        <p14:creationId xmlns:p14="http://schemas.microsoft.com/office/powerpoint/2010/main" val="542913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linds(horizontal)">
                                      <p:cBhvr>
                                        <p:cTn id="10" dur="500"/>
                                        <p:tgtEl>
                                          <p:spTgt spid="6147"/>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660</TotalTime>
  <Words>466</Words>
  <Application>Microsoft Macintosh PowerPoint</Application>
  <PresentationFormat>On-screen Show (4:3)</PresentationFormat>
  <Paragraphs>125</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Taxes Fund Public Goods</vt:lpstr>
      <vt:lpstr>Early Taxes</vt:lpstr>
      <vt:lpstr>The Power to Collect Taxes</vt:lpstr>
      <vt:lpstr>Three Tax Structures</vt:lpstr>
      <vt:lpstr>PowerPoint Presentation</vt:lpstr>
      <vt:lpstr>Three Tax Structures</vt:lpstr>
      <vt:lpstr>Three Tax Structures</vt:lpstr>
      <vt:lpstr>Personal Opinion?</vt:lpstr>
      <vt:lpstr>Four Tax Bases</vt:lpstr>
      <vt:lpstr>Four Tax Bases</vt:lpstr>
      <vt:lpstr>Four Tax Bases</vt:lpstr>
      <vt:lpstr>Four Tax Bases</vt:lpstr>
      <vt:lpstr>Where Does it Go?</vt:lpstr>
      <vt:lpstr>Ability to Pay Theory</vt:lpstr>
      <vt:lpstr>Benefits Received Theory</vt:lpstr>
      <vt:lpstr>Tax Evasion vs Tax Avoidance</vt:lpstr>
      <vt:lpstr>Other taxes……</vt:lpstr>
      <vt:lpstr>Citizens of Yelsel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Duke</dc:creator>
  <cp:lastModifiedBy>Lesley Duke</cp:lastModifiedBy>
  <cp:revision>28</cp:revision>
  <dcterms:created xsi:type="dcterms:W3CDTF">2015-05-03T21:14:31Z</dcterms:created>
  <dcterms:modified xsi:type="dcterms:W3CDTF">2015-05-07T20:17:26Z</dcterms:modified>
</cp:coreProperties>
</file>