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8"/>
  </p:notesMasterIdLst>
  <p:sldIdLst>
    <p:sldId id="256" r:id="rId2"/>
    <p:sldId id="257" r:id="rId3"/>
    <p:sldId id="259" r:id="rId4"/>
    <p:sldId id="262" r:id="rId5"/>
    <p:sldId id="261" r:id="rId6"/>
    <p:sldId id="260" r:id="rId7"/>
    <p:sldId id="263" r:id="rId8"/>
    <p:sldId id="264" r:id="rId9"/>
    <p:sldId id="258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9" r:id="rId21"/>
    <p:sldId id="280" r:id="rId22"/>
    <p:sldId id="281" r:id="rId23"/>
    <p:sldId id="284" r:id="rId24"/>
    <p:sldId id="282" r:id="rId25"/>
    <p:sldId id="283" r:id="rId26"/>
    <p:sldId id="28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BC691-D471-0E48-BD4C-F0D190B30F70}" type="datetimeFigureOut">
              <a:rPr lang="en-US" smtClean="0"/>
              <a:t>3/4/15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05895-5CCD-964B-A4DE-CA2BBE031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05895-5CCD-964B-A4DE-CA2BBE031E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16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3/4/15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Now shift it out…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Demand and Supply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40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8355" y="799309"/>
            <a:ext cx="860144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Comparing the new demand curve (D2) with the original demand curve (D), we can say that the change in the demand for </a:t>
            </a:r>
            <a:r>
              <a:rPr lang="en-US" sz="2000" b="1" dirty="0" err="1" smtClean="0"/>
              <a:t>Binxys</a:t>
            </a:r>
            <a:r>
              <a:rPr lang="en-US" sz="2000" b="1" dirty="0" smtClean="0"/>
              <a:t> </a:t>
            </a:r>
            <a:r>
              <a:rPr lang="en-US" sz="2000" b="1" dirty="0"/>
              <a:t>results in a shift of the demand curve to the _____________________.</a:t>
            </a:r>
            <a:endParaRPr lang="en-US" sz="2000" dirty="0"/>
          </a:p>
          <a:p>
            <a:r>
              <a:rPr lang="en-US" sz="2000" b="1" dirty="0"/>
              <a:t> </a:t>
            </a:r>
            <a:endParaRPr lang="en-US" sz="2000" dirty="0"/>
          </a:p>
          <a:p>
            <a:r>
              <a:rPr lang="en-US" sz="2000" b="1" dirty="0"/>
              <a:t>Such a shift indicates that at each of the possible prices shown, buyers are now willing to buy a ________________ quantity; and at each of the possible quantities shown, buyers are willing to offer a _________________</a:t>
            </a:r>
            <a:endParaRPr lang="en-US" sz="2000" dirty="0"/>
          </a:p>
          <a:p>
            <a:r>
              <a:rPr lang="en-US" sz="2000" b="1" dirty="0"/>
              <a:t>maximum price.  The cause of this shift in the demand curve was a change in people’s tastes and preference for </a:t>
            </a:r>
            <a:r>
              <a:rPr lang="en-US" sz="2000" b="1" dirty="0" err="1" smtClean="0"/>
              <a:t>Binxys</a:t>
            </a:r>
            <a:r>
              <a:rPr lang="en-US" sz="2000" b="1" dirty="0"/>
              <a:t>.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74894" y="1757161"/>
            <a:ext cx="2227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right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09182" y="2588485"/>
            <a:ext cx="2206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larger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711" y="3184589"/>
            <a:ext cx="2206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higher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624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304800"/>
            <a:ext cx="8610600" cy="6172200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4000" dirty="0"/>
              <a:t>Supply = </a:t>
            </a:r>
            <a:r>
              <a:rPr lang="en-US" sz="4000" u="sng" dirty="0"/>
              <a:t>Sellers</a:t>
            </a:r>
          </a:p>
          <a:p>
            <a:pPr marL="0" indent="0" eaLnBrk="1" hangingPunct="1">
              <a:buFontTx/>
              <a:buNone/>
            </a:pPr>
            <a:endParaRPr lang="en-US" sz="4000" u="sng" dirty="0"/>
          </a:p>
          <a:p>
            <a:pPr marL="0" indent="0" eaLnBrk="1" hangingPunct="1">
              <a:buFontTx/>
              <a:buNone/>
            </a:pPr>
            <a:r>
              <a:rPr lang="en-US" sz="4000" dirty="0"/>
              <a:t>Law of </a:t>
            </a:r>
            <a:r>
              <a:rPr lang="en-US" sz="4000" dirty="0" smtClean="0"/>
              <a:t>Supply:  </a:t>
            </a:r>
            <a:r>
              <a:rPr lang="en-US" sz="4000" dirty="0"/>
              <a:t>tendency of suppliers to offer more of a good at a higher </a:t>
            </a:r>
            <a:r>
              <a:rPr lang="en-US" sz="4000" dirty="0" smtClean="0"/>
              <a:t>price.</a:t>
            </a:r>
            <a:endParaRPr lang="en-US" sz="4000" dirty="0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762000" y="4724400"/>
            <a:ext cx="2209800" cy="16764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Price</a:t>
            </a: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2057400" y="4724400"/>
            <a:ext cx="2209800" cy="16764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Supply</a:t>
            </a: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5181600" y="4724400"/>
            <a:ext cx="2209800" cy="1676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Price</a:t>
            </a: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6477000" y="4724400"/>
            <a:ext cx="2209800" cy="1676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Supply</a:t>
            </a:r>
          </a:p>
        </p:txBody>
      </p:sp>
    </p:spTree>
    <p:extLst>
      <p:ext uri="{BB962C8B-B14F-4D97-AF65-F5344CB8AC3E}">
        <p14:creationId xmlns:p14="http://schemas.microsoft.com/office/powerpoint/2010/main" val="2833583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6" grpId="0" animBg="1"/>
      <p:bldP spid="3077" grpId="0" animBg="1"/>
      <p:bldP spid="3078" grpId="0" animBg="1"/>
      <p:bldP spid="307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17581" y="487991"/>
            <a:ext cx="7175351" cy="1793167"/>
          </a:xfrm>
        </p:spPr>
        <p:txBody>
          <a:bodyPr/>
          <a:lstStyle/>
          <a:p>
            <a:pPr algn="ctr" eaLnBrk="1" hangingPunct="1"/>
            <a:r>
              <a:rPr lang="en-US" dirty="0">
                <a:latin typeface="Arial" charset="0"/>
              </a:rPr>
              <a:t>How can we see the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Law of Supply?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92132" y="4884890"/>
            <a:ext cx="6400800" cy="1752600"/>
          </a:xfrm>
        </p:spPr>
        <p:txBody>
          <a:bodyPr/>
          <a:lstStyle/>
          <a:p>
            <a:pPr algn="ctr" eaLnBrk="1" hangingPunct="1"/>
            <a:r>
              <a:rPr lang="en-US" dirty="0">
                <a:latin typeface="Arial" charset="0"/>
              </a:rPr>
              <a:t>Let’s use </a:t>
            </a:r>
            <a:r>
              <a:rPr lang="en-US" dirty="0" err="1" smtClean="0">
                <a:latin typeface="Arial" charset="0"/>
              </a:rPr>
              <a:t>Binxy</a:t>
            </a:r>
            <a:r>
              <a:rPr lang="en-US" dirty="0" smtClean="0">
                <a:latin typeface="Arial" charset="0"/>
              </a:rPr>
              <a:t> Cats…</a:t>
            </a:r>
            <a:r>
              <a:rPr lang="en-US" dirty="0">
                <a:latin typeface="Arial" charset="0"/>
              </a:rPr>
              <a:t>…..(page 3)</a:t>
            </a:r>
          </a:p>
        </p:txBody>
      </p:sp>
    </p:spTree>
    <p:extLst>
      <p:ext uri="{BB962C8B-B14F-4D97-AF65-F5344CB8AC3E}">
        <p14:creationId xmlns:p14="http://schemas.microsoft.com/office/powerpoint/2010/main" val="1296330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Arial" charset="0"/>
              </a:rPr>
              <a:t>Binxys</a:t>
            </a:r>
            <a:endParaRPr lang="en-US" dirty="0">
              <a:latin typeface="Arial" charset="0"/>
            </a:endParaRP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2041525" y="1219200"/>
            <a:ext cx="0" cy="419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2041525" y="54102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2667000" y="2514600"/>
            <a:ext cx="365760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041525" y="2438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6670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32766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38862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44958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51054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57150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1828800" y="3200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1828800" y="1371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H="1">
            <a:off x="1828800" y="4724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 rot="-5400000">
            <a:off x="-1001800" y="3116263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/>
              <a:t>Prices per </a:t>
            </a:r>
            <a:r>
              <a:rPr lang="en-US" sz="2000" b="1" dirty="0" err="1" smtClean="0"/>
              <a:t>Binxy</a:t>
            </a:r>
            <a:endParaRPr lang="en-US" sz="2000" b="1" dirty="0"/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2041525" y="6080125"/>
            <a:ext cx="533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/>
              <a:t>Quantity </a:t>
            </a:r>
            <a:r>
              <a:rPr lang="en-US" sz="2000" b="1" dirty="0" smtClean="0"/>
              <a:t>(Millions </a:t>
            </a:r>
            <a:r>
              <a:rPr lang="en-US" sz="2000" b="1" dirty="0"/>
              <a:t>of </a:t>
            </a:r>
            <a:r>
              <a:rPr lang="en-US" sz="2000" b="1" dirty="0" err="1" smtClean="0"/>
              <a:t>Binxys</a:t>
            </a:r>
            <a:r>
              <a:rPr lang="en-US" sz="2000" b="1" dirty="0"/>
              <a:t>)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6400800" y="4800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D</a:t>
            </a:r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63246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18288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 flipH="1">
            <a:off x="1828800" y="3581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 flipH="1">
            <a:off x="1828800" y="5105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H="1">
            <a:off x="1828800" y="2133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 flipH="1">
            <a:off x="1828800" y="2514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 flipH="1">
            <a:off x="1828800" y="2819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 flipH="1">
            <a:off x="1828800" y="3962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 flipH="1">
            <a:off x="1828800" y="4343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69342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1"/>
          <p:cNvSpPr>
            <a:spLocks noChangeShapeType="1"/>
          </p:cNvSpPr>
          <p:nvPr/>
        </p:nvSpPr>
        <p:spPr bwMode="auto">
          <a:xfrm>
            <a:off x="5715000" y="5105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1219200" y="1219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.55</a:t>
            </a:r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1219200" y="1524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.50</a:t>
            </a:r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1219200" y="1905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.45</a:t>
            </a: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1219200" y="2286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.40</a:t>
            </a:r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1219200" y="2667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.35</a:t>
            </a: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1219200" y="2986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.30</a:t>
            </a: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1219200" y="3367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.25</a:t>
            </a:r>
          </a:p>
        </p:txBody>
      </p:sp>
      <p:sp>
        <p:nvSpPr>
          <p:cNvPr id="23593" name="Text Box 41"/>
          <p:cNvSpPr txBox="1">
            <a:spLocks noChangeArrowheads="1"/>
          </p:cNvSpPr>
          <p:nvPr/>
        </p:nvSpPr>
        <p:spPr bwMode="auto">
          <a:xfrm>
            <a:off x="1219200" y="3733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.20</a:t>
            </a:r>
          </a:p>
        </p:txBody>
      </p: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1219200" y="4114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.15</a:t>
            </a:r>
          </a:p>
        </p:txBody>
      </p:sp>
      <p:sp>
        <p:nvSpPr>
          <p:cNvPr id="23595" name="Text Box 43"/>
          <p:cNvSpPr txBox="1">
            <a:spLocks noChangeArrowheads="1"/>
          </p:cNvSpPr>
          <p:nvPr/>
        </p:nvSpPr>
        <p:spPr bwMode="auto">
          <a:xfrm>
            <a:off x="1219200" y="4495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.10</a:t>
            </a:r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1219200" y="4891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.05</a:t>
            </a:r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22098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50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28194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100</a:t>
            </a:r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34290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150</a:t>
            </a: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40386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200</a:t>
            </a:r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46482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250</a:t>
            </a:r>
          </a:p>
        </p:txBody>
      </p: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5257800" y="5653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300</a:t>
            </a:r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59436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350</a:t>
            </a:r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65532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400</a:t>
            </a:r>
          </a:p>
        </p:txBody>
      </p:sp>
      <p:sp>
        <p:nvSpPr>
          <p:cNvPr id="23605" name="Line 53"/>
          <p:cNvSpPr>
            <a:spLocks noChangeShapeType="1"/>
          </p:cNvSpPr>
          <p:nvPr/>
        </p:nvSpPr>
        <p:spPr bwMode="auto">
          <a:xfrm flipV="1">
            <a:off x="3276600" y="2819400"/>
            <a:ext cx="2438400" cy="1524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6" name="Text Box 54"/>
          <p:cNvSpPr txBox="1">
            <a:spLocks noChangeArrowheads="1"/>
          </p:cNvSpPr>
          <p:nvPr/>
        </p:nvSpPr>
        <p:spPr bwMode="auto">
          <a:xfrm>
            <a:off x="5791200" y="2209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66FF"/>
                </a:solidFill>
              </a:rPr>
              <a:t>S</a:t>
            </a:r>
          </a:p>
        </p:txBody>
      </p:sp>
      <p:sp>
        <p:nvSpPr>
          <p:cNvPr id="23607" name="Line 55"/>
          <p:cNvSpPr>
            <a:spLocks noChangeShapeType="1"/>
          </p:cNvSpPr>
          <p:nvPr/>
        </p:nvSpPr>
        <p:spPr bwMode="auto">
          <a:xfrm>
            <a:off x="4495800" y="3581400"/>
            <a:ext cx="0" cy="1828800"/>
          </a:xfrm>
          <a:prstGeom prst="line">
            <a:avLst/>
          </a:prstGeom>
          <a:noFill/>
          <a:ln w="50800">
            <a:solidFill>
              <a:srgbClr val="FF66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8" name="Line 56"/>
          <p:cNvSpPr>
            <a:spLocks noChangeShapeType="1"/>
          </p:cNvSpPr>
          <p:nvPr/>
        </p:nvSpPr>
        <p:spPr bwMode="auto">
          <a:xfrm flipH="1">
            <a:off x="2057400" y="3581400"/>
            <a:ext cx="2438400" cy="0"/>
          </a:xfrm>
          <a:prstGeom prst="line">
            <a:avLst/>
          </a:prstGeom>
          <a:noFill/>
          <a:ln w="50800">
            <a:solidFill>
              <a:srgbClr val="FF66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9" name="AutoShape 57"/>
          <p:cNvSpPr>
            <a:spLocks/>
          </p:cNvSpPr>
          <p:nvPr/>
        </p:nvSpPr>
        <p:spPr bwMode="auto">
          <a:xfrm>
            <a:off x="6477000" y="1104900"/>
            <a:ext cx="2133600" cy="876300"/>
          </a:xfrm>
          <a:prstGeom prst="borderCallout2">
            <a:avLst>
              <a:gd name="adj1" fmla="val 13042"/>
              <a:gd name="adj2" fmla="val -3569"/>
              <a:gd name="adj3" fmla="val 13042"/>
              <a:gd name="adj4" fmla="val -47398"/>
              <a:gd name="adj5" fmla="val 282606"/>
              <a:gd name="adj6" fmla="val -928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400" b="1" dirty="0"/>
              <a:t>Equilibrium Price</a:t>
            </a:r>
          </a:p>
        </p:txBody>
      </p:sp>
      <p:sp>
        <p:nvSpPr>
          <p:cNvPr id="23610" name="Line 58"/>
          <p:cNvSpPr>
            <a:spLocks noChangeShapeType="1"/>
          </p:cNvSpPr>
          <p:nvPr/>
        </p:nvSpPr>
        <p:spPr bwMode="auto">
          <a:xfrm flipV="1">
            <a:off x="3886200" y="2438400"/>
            <a:ext cx="2438400" cy="15240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1" name="Text Box 59"/>
          <p:cNvSpPr txBox="1">
            <a:spLocks noChangeArrowheads="1"/>
          </p:cNvSpPr>
          <p:nvPr/>
        </p:nvSpPr>
        <p:spPr bwMode="auto">
          <a:xfrm>
            <a:off x="4953000" y="2209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S1</a:t>
            </a:r>
          </a:p>
        </p:txBody>
      </p:sp>
      <p:sp>
        <p:nvSpPr>
          <p:cNvPr id="23612" name="Line 60"/>
          <p:cNvSpPr>
            <a:spLocks noChangeShapeType="1"/>
          </p:cNvSpPr>
          <p:nvPr/>
        </p:nvSpPr>
        <p:spPr bwMode="auto">
          <a:xfrm>
            <a:off x="2057400" y="3200400"/>
            <a:ext cx="1828800" cy="0"/>
          </a:xfrm>
          <a:prstGeom prst="line">
            <a:avLst/>
          </a:prstGeom>
          <a:noFill/>
          <a:ln w="50800">
            <a:solidFill>
              <a:srgbClr val="FF66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3" name="Line 61"/>
          <p:cNvSpPr>
            <a:spLocks noChangeShapeType="1"/>
          </p:cNvSpPr>
          <p:nvPr/>
        </p:nvSpPr>
        <p:spPr bwMode="auto">
          <a:xfrm flipV="1">
            <a:off x="3886200" y="3200400"/>
            <a:ext cx="0" cy="2209800"/>
          </a:xfrm>
          <a:prstGeom prst="line">
            <a:avLst/>
          </a:prstGeom>
          <a:noFill/>
          <a:ln w="50800">
            <a:solidFill>
              <a:srgbClr val="FF66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4" name="Text Box 62"/>
          <p:cNvSpPr txBox="1">
            <a:spLocks noChangeArrowheads="1"/>
          </p:cNvSpPr>
          <p:nvPr/>
        </p:nvSpPr>
        <p:spPr bwMode="auto">
          <a:xfrm>
            <a:off x="2209800" y="3581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6600"/>
                </a:solidFill>
              </a:rPr>
              <a:t>P</a:t>
            </a:r>
          </a:p>
        </p:txBody>
      </p:sp>
      <p:sp>
        <p:nvSpPr>
          <p:cNvPr id="23615" name="Text Box 63"/>
          <p:cNvSpPr txBox="1">
            <a:spLocks noChangeArrowheads="1"/>
          </p:cNvSpPr>
          <p:nvPr/>
        </p:nvSpPr>
        <p:spPr bwMode="auto">
          <a:xfrm>
            <a:off x="4495800" y="4953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6600"/>
                </a:solidFill>
              </a:rPr>
              <a:t>Q</a:t>
            </a:r>
            <a:endParaRPr lang="en-US" sz="2400" b="1" dirty="0">
              <a:solidFill>
                <a:srgbClr val="FF6600"/>
              </a:solidFill>
            </a:endParaRPr>
          </a:p>
        </p:txBody>
      </p:sp>
      <p:sp>
        <p:nvSpPr>
          <p:cNvPr id="23616" name="Text Box 64"/>
          <p:cNvSpPr txBox="1">
            <a:spLocks noChangeArrowheads="1"/>
          </p:cNvSpPr>
          <p:nvPr/>
        </p:nvSpPr>
        <p:spPr bwMode="auto">
          <a:xfrm>
            <a:off x="2133600" y="2743200"/>
            <a:ext cx="91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6600"/>
                </a:solidFill>
              </a:rPr>
              <a:t>P 1</a:t>
            </a:r>
            <a:endParaRPr lang="en-US" sz="2400" b="1" dirty="0">
              <a:solidFill>
                <a:srgbClr val="FF6600"/>
              </a:solidFill>
            </a:endParaRPr>
          </a:p>
        </p:txBody>
      </p:sp>
      <p:sp>
        <p:nvSpPr>
          <p:cNvPr id="23617" name="Text Box 65"/>
          <p:cNvSpPr txBox="1">
            <a:spLocks noChangeArrowheads="1"/>
          </p:cNvSpPr>
          <p:nvPr/>
        </p:nvSpPr>
        <p:spPr bwMode="auto">
          <a:xfrm>
            <a:off x="3472236" y="5384282"/>
            <a:ext cx="9366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6600"/>
                </a:solidFill>
              </a:rPr>
              <a:t>Q 1</a:t>
            </a:r>
            <a:endParaRPr lang="en-US" sz="24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219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3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3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3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2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2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4" dur="2000"/>
                                        <p:tgtEl>
                                          <p:spTgt spid="2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2000"/>
                                        <p:tgtEl>
                                          <p:spTgt spid="2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2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23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2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6" dur="2000"/>
                                        <p:tgtEl>
                                          <p:spTgt spid="23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9" dur="2000"/>
                                        <p:tgtEl>
                                          <p:spTgt spid="23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2" dur="2000"/>
                                        <p:tgtEl>
                                          <p:spTgt spid="23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5" dur="500"/>
                                        <p:tgtEl>
                                          <p:spTgt spid="236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8" dur="500"/>
                                        <p:tgtEl>
                                          <p:spTgt spid="23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2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13333 3.33333E-6 " pathEditMode="relative" rAng="0" ptsTypes="AA">
                                      <p:cBhvr>
                                        <p:cTn id="198" dur="2000" fill="hold"/>
                                        <p:tgtEl>
                                          <p:spTgt spid="236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67" y="0"/>
                                    </p:animMotion>
                                  </p:childTnLst>
                                </p:cTn>
                              </p:par>
                              <p:par>
                                <p:cTn id="1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2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5" dur="500"/>
                                        <p:tgtEl>
                                          <p:spTgt spid="23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8" dur="500"/>
                                        <p:tgtEl>
                                          <p:spTgt spid="23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500"/>
                                        <p:tgtEl>
                                          <p:spTgt spid="2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8" dur="500"/>
                                        <p:tgtEl>
                                          <p:spTgt spid="23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2" dur="500"/>
                                        <p:tgtEl>
                                          <p:spTgt spid="23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6" dur="500"/>
                                        <p:tgtEl>
                                          <p:spTgt spid="23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  <p:bldP spid="23556" grpId="0" animBg="1"/>
      <p:bldP spid="23557" grpId="0" animBg="1"/>
      <p:bldP spid="23558" grpId="0" animBg="1"/>
      <p:bldP spid="23559" grpId="0" animBg="1"/>
      <p:bldP spid="23560" grpId="0" animBg="1"/>
      <p:bldP spid="23561" grpId="0" animBg="1"/>
      <p:bldP spid="23562" grpId="0" animBg="1"/>
      <p:bldP spid="23563" grpId="0" animBg="1"/>
      <p:bldP spid="23564" grpId="0" animBg="1"/>
      <p:bldP spid="23565" grpId="0" animBg="1"/>
      <p:bldP spid="23566" grpId="0" animBg="1"/>
      <p:bldP spid="23567" grpId="0" animBg="1"/>
      <p:bldP spid="23568" grpId="0"/>
      <p:bldP spid="23569" grpId="0"/>
      <p:bldP spid="23570" grpId="0"/>
      <p:bldP spid="23573" grpId="0" animBg="1"/>
      <p:bldP spid="23574" grpId="0" animBg="1"/>
      <p:bldP spid="23575" grpId="0" animBg="1"/>
      <p:bldP spid="23576" grpId="0" animBg="1"/>
      <p:bldP spid="23577" grpId="0" animBg="1"/>
      <p:bldP spid="23578" grpId="0" animBg="1"/>
      <p:bldP spid="23579" grpId="0" animBg="1"/>
      <p:bldP spid="23580" grpId="0" animBg="1"/>
      <p:bldP spid="23581" grpId="0" animBg="1"/>
      <p:bldP spid="23582" grpId="0" animBg="1"/>
      <p:bldP spid="23586" grpId="0"/>
      <p:bldP spid="23587" grpId="0"/>
      <p:bldP spid="23588" grpId="0"/>
      <p:bldP spid="23589" grpId="0"/>
      <p:bldP spid="23590" grpId="0"/>
      <p:bldP spid="23591" grpId="0"/>
      <p:bldP spid="23592" grpId="0"/>
      <p:bldP spid="23593" grpId="0"/>
      <p:bldP spid="23594" grpId="0"/>
      <p:bldP spid="23595" grpId="0"/>
      <p:bldP spid="23596" grpId="0"/>
      <p:bldP spid="23597" grpId="0"/>
      <p:bldP spid="23598" grpId="0"/>
      <p:bldP spid="23599" grpId="0"/>
      <p:bldP spid="23600" grpId="0"/>
      <p:bldP spid="23601" grpId="0"/>
      <p:bldP spid="23602" grpId="0"/>
      <p:bldP spid="23603" grpId="0"/>
      <p:bldP spid="23604" grpId="0"/>
      <p:bldP spid="23605" grpId="0" animBg="1"/>
      <p:bldP spid="23605" grpId="1" animBg="1"/>
      <p:bldP spid="23606" grpId="0"/>
      <p:bldP spid="23606" grpId="1"/>
      <p:bldP spid="23607" grpId="0" animBg="1"/>
      <p:bldP spid="23607" grpId="1" animBg="1"/>
      <p:bldP spid="23608" grpId="0" animBg="1"/>
      <p:bldP spid="23608" grpId="1" animBg="1"/>
      <p:bldP spid="23609" grpId="0" animBg="1"/>
      <p:bldP spid="23609" grpId="1" animBg="1"/>
      <p:bldP spid="23610" grpId="0" animBg="1"/>
      <p:bldP spid="23610" grpId="1" animBg="1"/>
      <p:bldP spid="23611" grpId="0"/>
      <p:bldP spid="23612" grpId="0" animBg="1"/>
      <p:bldP spid="23613" grpId="0" animBg="1"/>
      <p:bldP spid="23614" grpId="0"/>
      <p:bldP spid="23614" grpId="1"/>
      <p:bldP spid="23615" grpId="0"/>
      <p:bldP spid="23615" grpId="1"/>
      <p:bldP spid="23616" grpId="0"/>
      <p:bldP spid="236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0"/>
            <a:ext cx="8991600" cy="11430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Arial" charset="0"/>
              </a:rPr>
              <a:t>Factors that make the supply curve shift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9938"/>
            <a:ext cx="8229600" cy="2133600"/>
          </a:xfrm>
          <a:prstGeom prst="rect">
            <a:avLst/>
          </a:prstGeo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b="1" dirty="0">
                <a:latin typeface="Arial" charset="0"/>
              </a:rPr>
              <a:t>Advances in </a:t>
            </a:r>
            <a:r>
              <a:rPr lang="en-US" b="1" dirty="0" smtClean="0">
                <a:latin typeface="Arial" charset="0"/>
              </a:rPr>
              <a:t>technology.</a:t>
            </a:r>
            <a:endParaRPr lang="en-US" b="1" dirty="0">
              <a:latin typeface="Arial" charset="0"/>
            </a:endParaRPr>
          </a:p>
          <a:p>
            <a:pPr marL="609600" indent="-609600" eaLnBrk="1" hangingPunct="1">
              <a:buFontTx/>
              <a:buAutoNum type="arabicPeriod"/>
            </a:pPr>
            <a:endParaRPr lang="en-US" b="1" dirty="0">
              <a:latin typeface="Arial" charset="0"/>
            </a:endParaRPr>
          </a:p>
          <a:p>
            <a:pPr marL="990600" lvl="1" indent="-533400" eaLnBrk="1" hangingPunct="1">
              <a:buFontTx/>
              <a:buNone/>
            </a:pPr>
            <a:r>
              <a:rPr lang="en-US" b="1" dirty="0">
                <a:latin typeface="Arial" charset="0"/>
              </a:rPr>
              <a:t>Examples: LCD and Plasma </a:t>
            </a:r>
            <a:r>
              <a:rPr lang="en-US" b="1" dirty="0" smtClean="0">
                <a:latin typeface="Arial" charset="0"/>
              </a:rPr>
              <a:t>televisions.</a:t>
            </a:r>
            <a:endParaRPr lang="en-US" b="1" dirty="0">
              <a:latin typeface="Arial" charset="0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819400" y="2897188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819400" y="5487988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V="1">
            <a:off x="3733800" y="3201988"/>
            <a:ext cx="220980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V="1">
            <a:off x="3733800" y="3201988"/>
            <a:ext cx="2209800" cy="1981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 rot="-5400000">
            <a:off x="855663" y="3565525"/>
            <a:ext cx="3200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Price of LCD/Plasma TVs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819400" y="5715000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Quantity of televisions sold</a:t>
            </a: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3048000" y="54117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3733800" y="54117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5105400" y="54117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4419600" y="54117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2667000" y="51831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2667000" y="32019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2971800" y="54879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2667000" y="38115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2667000" y="44973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5943600" y="266858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S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6400800" y="2820988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S1</a:t>
            </a:r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5715000" y="54117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50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3.33333E-6 L 0.07917 -3.33333E-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8" y="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3.33333E-6 L 0.0625 3.33333E-6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5" y="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4100" grpId="0" animBg="1"/>
      <p:bldP spid="4101" grpId="0" animBg="1"/>
      <p:bldP spid="4102" grpId="0" animBg="1"/>
      <p:bldP spid="4103" grpId="0" animBg="1"/>
      <p:bldP spid="4103" grpId="1" animBg="1"/>
      <p:bldP spid="4104" grpId="0"/>
      <p:bldP spid="4105" grpId="0"/>
      <p:bldP spid="4106" grpId="0" animBg="1"/>
      <p:bldP spid="4107" grpId="0" animBg="1"/>
      <p:bldP spid="4108" grpId="0" animBg="1"/>
      <p:bldP spid="4109" grpId="0" animBg="1"/>
      <p:bldP spid="4110" grpId="0" animBg="1"/>
      <p:bldP spid="4111" grpId="0" animBg="1"/>
      <p:bldP spid="4112" grpId="0" animBg="1"/>
      <p:bldP spid="4113" grpId="0" animBg="1"/>
      <p:bldP spid="4114" grpId="0" animBg="1"/>
      <p:bldP spid="4115" grpId="0"/>
      <p:bldP spid="4116" grpId="0"/>
      <p:bldP spid="4116" grpId="1"/>
      <p:bldP spid="41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609600"/>
            <a:ext cx="8229600" cy="2133600"/>
          </a:xfrm>
          <a:prstGeom prst="rect">
            <a:avLst/>
          </a:prstGeom>
        </p:spPr>
        <p:txBody>
          <a:bodyPr/>
          <a:lstStyle/>
          <a:p>
            <a:pPr marL="609600" indent="-609600" eaLnBrk="1" hangingPunct="1">
              <a:buFontTx/>
              <a:buAutoNum type="arabicPeriod" startAt="2"/>
            </a:pPr>
            <a:r>
              <a:rPr lang="en-US" b="1" dirty="0">
                <a:latin typeface="Arial" charset="0"/>
              </a:rPr>
              <a:t>Competition</a:t>
            </a:r>
          </a:p>
          <a:p>
            <a:pPr marL="609600" indent="-609600" eaLnBrk="1" hangingPunct="1">
              <a:buFontTx/>
              <a:buAutoNum type="arabicPeriod" startAt="2"/>
            </a:pPr>
            <a:endParaRPr lang="en-US" b="1" dirty="0">
              <a:latin typeface="Arial" charset="0"/>
            </a:endParaRPr>
          </a:p>
          <a:p>
            <a:pPr marL="990600" lvl="1" indent="-533400" eaLnBrk="1" hangingPunct="1">
              <a:buFontTx/>
              <a:buNone/>
            </a:pPr>
            <a:r>
              <a:rPr lang="en-US" b="1" dirty="0">
                <a:latin typeface="Arial" charset="0"/>
              </a:rPr>
              <a:t>Examples: Cell </a:t>
            </a:r>
            <a:r>
              <a:rPr lang="en-US" b="1" dirty="0" smtClean="0">
                <a:latin typeface="Arial" charset="0"/>
              </a:rPr>
              <a:t>Phones.</a:t>
            </a:r>
            <a:endParaRPr lang="en-US" b="1" dirty="0">
              <a:latin typeface="Arial" charset="0"/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19400" y="3125788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2819400" y="5716588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3733800" y="3430588"/>
            <a:ext cx="220980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flipV="1">
            <a:off x="3733800" y="3430588"/>
            <a:ext cx="2209800" cy="1981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 rot="-5400000">
            <a:off x="855663" y="3794125"/>
            <a:ext cx="3200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Price of cell phones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667000" y="5883275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Quantity of cell phones</a:t>
            </a: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3048000" y="56403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3733800" y="56403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5105400" y="56403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4419600" y="56403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2667000" y="54117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2667000" y="34305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2971800" y="57165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2667000" y="40401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2667000" y="47259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5943600" y="289718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S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6400800" y="3049588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S1</a:t>
            </a:r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5715000" y="56403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96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0.09583 -0.00024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-23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40741E-7 L 0.05417 -0.00023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-23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4" grpId="0" animBg="1"/>
      <p:bldP spid="5125" grpId="0" animBg="1"/>
      <p:bldP spid="5126" grpId="0" animBg="1"/>
      <p:bldP spid="5127" grpId="0" animBg="1"/>
      <p:bldP spid="5127" grpId="1" animBg="1"/>
      <p:bldP spid="5128" grpId="0"/>
      <p:bldP spid="5129" grpId="0"/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36" grpId="0" animBg="1"/>
      <p:bldP spid="5137" grpId="0" animBg="1"/>
      <p:bldP spid="5138" grpId="0" animBg="1"/>
      <p:bldP spid="5139" grpId="0"/>
      <p:bldP spid="5140" grpId="0"/>
      <p:bldP spid="5140" grpId="1"/>
      <p:bldP spid="51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28600"/>
            <a:ext cx="9144000" cy="2590800"/>
          </a:xfrm>
          <a:prstGeom prst="rect">
            <a:avLst/>
          </a:prstGeo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b="1" dirty="0">
                <a:latin typeface="Arial" charset="0"/>
              </a:rPr>
              <a:t>3. Government Influence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en-US" b="1" dirty="0">
                <a:latin typeface="Arial" charset="0"/>
              </a:rPr>
              <a:t>Examples: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en-US" b="1" dirty="0">
                <a:latin typeface="Arial" charset="0"/>
              </a:rPr>
              <a:t>	</a:t>
            </a:r>
            <a:r>
              <a:rPr lang="en-US" b="1" u="sng" dirty="0">
                <a:latin typeface="Arial" charset="0"/>
              </a:rPr>
              <a:t>Excise taxes:</a:t>
            </a:r>
            <a:r>
              <a:rPr lang="en-US" b="1" dirty="0">
                <a:latin typeface="Arial" charset="0"/>
              </a:rPr>
              <a:t> Causes a decrease in </a:t>
            </a:r>
            <a:r>
              <a:rPr lang="en-US" b="1" dirty="0" smtClean="0">
                <a:latin typeface="Arial" charset="0"/>
              </a:rPr>
              <a:t>production.</a:t>
            </a:r>
            <a:endParaRPr lang="en-US" b="1" dirty="0">
              <a:latin typeface="Arial" charset="0"/>
            </a:endParaRP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en-US" b="1" dirty="0">
                <a:latin typeface="Arial" charset="0"/>
              </a:rPr>
              <a:t>	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en-US" b="1" dirty="0">
                <a:latin typeface="Arial" charset="0"/>
              </a:rPr>
              <a:t>	</a:t>
            </a:r>
            <a:r>
              <a:rPr lang="en-US" b="1" u="sng" dirty="0">
                <a:latin typeface="Arial" charset="0"/>
              </a:rPr>
              <a:t>Government Subsidies:</a:t>
            </a:r>
            <a:r>
              <a:rPr lang="en-US" b="1" dirty="0">
                <a:latin typeface="Arial" charset="0"/>
              </a:rPr>
              <a:t> Cause increase in </a:t>
            </a:r>
            <a:r>
              <a:rPr lang="en-US" b="1" dirty="0" smtClean="0">
                <a:latin typeface="Arial" charset="0"/>
              </a:rPr>
              <a:t>production.</a:t>
            </a:r>
            <a:r>
              <a:rPr lang="en-US" sz="2400" b="1" dirty="0">
                <a:latin typeface="Arial" charset="0"/>
              </a:rPr>
              <a:t>	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en-US" sz="2400" b="1" dirty="0">
              <a:latin typeface="Arial" charset="0"/>
            </a:endParaRP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2513013" y="2744788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2513013" y="5335588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3427413" y="3049588"/>
            <a:ext cx="220980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3427413" y="3049588"/>
            <a:ext cx="2209800" cy="1981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 rot="-5400000">
            <a:off x="549275" y="3413125"/>
            <a:ext cx="3200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Price of cigarettes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514600" y="5638800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Quantity of  cigarettes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2741613" y="52593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3427413" y="52593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4799013" y="52593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4113213" y="52593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2360613" y="50307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2360613" y="30495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2665413" y="53355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2360613" y="36591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2360613" y="43449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5637213" y="251618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S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6094413" y="2668588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S1</a:t>
            </a:r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5408613" y="52593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2819400" y="2897188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2819400" y="5487988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 flipV="1">
            <a:off x="3733800" y="3201988"/>
            <a:ext cx="220980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 flipV="1">
            <a:off x="3733800" y="3201988"/>
            <a:ext cx="2209800" cy="1981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2657258" y="5640388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/>
              <a:t>Quantity of T-bone Steaks</a:t>
            </a:r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3048000" y="54117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3733800" y="54117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5105400" y="54117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4419600" y="54117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2667000" y="51831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2667000" y="32019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2971800" y="54879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2667000" y="38115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2667000" y="44973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5943600" y="266858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S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6400800" y="2820988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S1</a:t>
            </a:r>
          </a:p>
        </p:txBody>
      </p:sp>
      <p:sp>
        <p:nvSpPr>
          <p:cNvPr id="6181" name="Line 37"/>
          <p:cNvSpPr>
            <a:spLocks noChangeShapeType="1"/>
          </p:cNvSpPr>
          <p:nvPr/>
        </p:nvSpPr>
        <p:spPr bwMode="auto">
          <a:xfrm>
            <a:off x="5715000" y="54117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 rot="-5400000">
            <a:off x="855663" y="3565525"/>
            <a:ext cx="3200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Price of T-bone Steaks</a:t>
            </a:r>
          </a:p>
        </p:txBody>
      </p:sp>
    </p:spTree>
    <p:extLst>
      <p:ext uri="{BB962C8B-B14F-4D97-AF65-F5344CB8AC3E}">
        <p14:creationId xmlns:p14="http://schemas.microsoft.com/office/powerpoint/2010/main" val="2312077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07084 -3.33333E-6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3.33333E-6 L -0.12083 3.33333E-6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42" y="0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3.33333E-6 L 0.07917 -3.33333E-6 " pathEditMode="relative" rAng="0" ptsTypes="AA">
                                      <p:cBhvr>
                                        <p:cTn id="209" dur="2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8" y="0"/>
                                    </p:animMotion>
                                  </p:childTnLst>
                                </p:cTn>
                              </p:par>
                              <p:par>
                                <p:cTn id="21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3.33333E-6 L 0.0625 3.33333E-6 " pathEditMode="relative" rAng="0" ptsTypes="AA">
                                      <p:cBhvr>
                                        <p:cTn id="211" dur="20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5" y="0"/>
                                    </p:animMotion>
                                  </p:childTnLst>
                                </p:cTn>
                              </p:par>
                              <p:par>
                                <p:cTn id="2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  <p:bldP spid="6147" grpId="0" animBg="1"/>
      <p:bldP spid="6147" grpId="1" animBg="1"/>
      <p:bldP spid="6148" grpId="0" animBg="1"/>
      <p:bldP spid="6148" grpId="1" animBg="1"/>
      <p:bldP spid="6149" grpId="0" animBg="1"/>
      <p:bldP spid="6149" grpId="1" animBg="1"/>
      <p:bldP spid="6150" grpId="0" animBg="1"/>
      <p:bldP spid="6150" grpId="1" animBg="1"/>
      <p:bldP spid="6150" grpId="2" animBg="1"/>
      <p:bldP spid="6151" grpId="0"/>
      <p:bldP spid="6151" grpId="1"/>
      <p:bldP spid="6152" grpId="0"/>
      <p:bldP spid="6152" grpId="1"/>
      <p:bldP spid="6153" grpId="0" animBg="1"/>
      <p:bldP spid="6153" grpId="1" animBg="1"/>
      <p:bldP spid="6154" grpId="0" animBg="1"/>
      <p:bldP spid="6154" grpId="1" animBg="1"/>
      <p:bldP spid="6155" grpId="0" animBg="1"/>
      <p:bldP spid="6155" grpId="1" animBg="1"/>
      <p:bldP spid="6156" grpId="0" animBg="1"/>
      <p:bldP spid="6156" grpId="1" animBg="1"/>
      <p:bldP spid="6157" grpId="0" animBg="1"/>
      <p:bldP spid="6157" grpId="1" animBg="1"/>
      <p:bldP spid="6158" grpId="0" animBg="1"/>
      <p:bldP spid="6158" grpId="1" animBg="1"/>
      <p:bldP spid="6159" grpId="0" animBg="1"/>
      <p:bldP spid="6159" grpId="1" animBg="1"/>
      <p:bldP spid="6160" grpId="0" animBg="1"/>
      <p:bldP spid="6160" grpId="1" animBg="1"/>
      <p:bldP spid="6161" grpId="0" animBg="1"/>
      <p:bldP spid="6161" grpId="1" animBg="1"/>
      <p:bldP spid="6162" grpId="0"/>
      <p:bldP spid="6162" grpId="1"/>
      <p:bldP spid="6163" grpId="0"/>
      <p:bldP spid="6163" grpId="1"/>
      <p:bldP spid="6163" grpId="2"/>
      <p:bldP spid="6164" grpId="0" animBg="1"/>
      <p:bldP spid="6164" grpId="1" animBg="1"/>
      <p:bldP spid="6165" grpId="0" animBg="1"/>
      <p:bldP spid="6166" grpId="0" animBg="1"/>
      <p:bldP spid="6167" grpId="0" animBg="1"/>
      <p:bldP spid="6168" grpId="0" animBg="1"/>
      <p:bldP spid="6168" grpId="1" animBg="1"/>
      <p:bldP spid="6169" grpId="0"/>
      <p:bldP spid="6170" grpId="0" animBg="1"/>
      <p:bldP spid="6171" grpId="0" animBg="1"/>
      <p:bldP spid="6172" grpId="0" animBg="1"/>
      <p:bldP spid="6173" grpId="0" animBg="1"/>
      <p:bldP spid="6174" grpId="0" animBg="1"/>
      <p:bldP spid="6175" grpId="0" animBg="1"/>
      <p:bldP spid="6176" grpId="0" animBg="1"/>
      <p:bldP spid="6177" grpId="0" animBg="1"/>
      <p:bldP spid="6178" grpId="0" animBg="1"/>
      <p:bldP spid="6179" grpId="0"/>
      <p:bldP spid="6180" grpId="0"/>
      <p:bldP spid="6180" grpId="1"/>
      <p:bldP spid="6181" grpId="0" animBg="1"/>
      <p:bldP spid="618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76200"/>
            <a:ext cx="8382000" cy="2514600"/>
          </a:xfrm>
          <a:prstGeom prst="rect">
            <a:avLst/>
          </a:prstGeom>
        </p:spPr>
        <p:txBody>
          <a:bodyPr/>
          <a:lstStyle/>
          <a:p>
            <a:pPr marL="609600" indent="-609600" eaLnBrk="1" hangingPunct="1">
              <a:buFontTx/>
              <a:buNone/>
              <a:tabLst>
                <a:tab pos="2346325" algn="l"/>
              </a:tabLst>
            </a:pPr>
            <a:r>
              <a:rPr lang="en-US" b="1" dirty="0">
                <a:latin typeface="Arial" charset="0"/>
              </a:rPr>
              <a:t>4. Production Costs</a:t>
            </a:r>
          </a:p>
          <a:p>
            <a:pPr marL="609600" indent="-609600" eaLnBrk="1" hangingPunct="1">
              <a:buFontTx/>
              <a:buAutoNum type="arabicPeriod" startAt="2"/>
              <a:tabLst>
                <a:tab pos="2346325" algn="l"/>
              </a:tabLst>
            </a:pPr>
            <a:endParaRPr lang="en-US" b="1" dirty="0">
              <a:latin typeface="Arial" charset="0"/>
            </a:endParaRPr>
          </a:p>
          <a:p>
            <a:pPr marL="990600" lvl="1" indent="-533400" eaLnBrk="1" hangingPunct="1">
              <a:buFontTx/>
              <a:buNone/>
              <a:tabLst>
                <a:tab pos="2346325" algn="l"/>
              </a:tabLst>
            </a:pPr>
            <a:r>
              <a:rPr lang="en-US" b="1" dirty="0">
                <a:latin typeface="Arial" charset="0"/>
              </a:rPr>
              <a:t>Examples: Fixed Costs (</a:t>
            </a:r>
            <a:r>
              <a:rPr lang="en-US" b="1" dirty="0" smtClean="0">
                <a:latin typeface="Arial" charset="0"/>
              </a:rPr>
              <a:t>Rent).</a:t>
            </a:r>
            <a:endParaRPr lang="en-US" b="1" dirty="0">
              <a:latin typeface="Arial" charset="0"/>
            </a:endParaRPr>
          </a:p>
          <a:p>
            <a:pPr marL="990600" lvl="1" indent="-533400" eaLnBrk="1" hangingPunct="1">
              <a:buFontTx/>
              <a:buNone/>
              <a:tabLst>
                <a:tab pos="2346325" algn="l"/>
              </a:tabLst>
            </a:pPr>
            <a:r>
              <a:rPr lang="en-US" b="1" dirty="0">
                <a:latin typeface="Arial" charset="0"/>
              </a:rPr>
              <a:t>		Variable Costs (Heating</a:t>
            </a:r>
            <a:r>
              <a:rPr lang="en-US" b="1" dirty="0" smtClean="0">
                <a:latin typeface="Arial" charset="0"/>
              </a:rPr>
              <a:t>).</a:t>
            </a:r>
            <a:endParaRPr lang="en-US" b="1" dirty="0">
              <a:latin typeface="Arial" charset="0"/>
            </a:endParaRPr>
          </a:p>
          <a:p>
            <a:pPr marL="990600" lvl="1" indent="-533400" eaLnBrk="1" hangingPunct="1">
              <a:buFontTx/>
              <a:buNone/>
              <a:tabLst>
                <a:tab pos="2346325" algn="l"/>
              </a:tabLst>
            </a:pPr>
            <a:endParaRPr lang="en-US" b="1" dirty="0">
              <a:latin typeface="Arial" charset="0"/>
            </a:endParaRP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2819400" y="3125788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2819400" y="5716588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V="1">
            <a:off x="3733800" y="3430588"/>
            <a:ext cx="220980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V="1">
            <a:off x="3733800" y="3430588"/>
            <a:ext cx="2209800" cy="1981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 rot="-5400000">
            <a:off x="870744" y="3779044"/>
            <a:ext cx="3200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Price of Hamburgers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667000" y="5883275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Quantity of  Hamburgers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3048000" y="56403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3733800" y="56403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5105400" y="56403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419600" y="56403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2667000" y="54117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2667000" y="34305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2971800" y="57165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2667000" y="40401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2667000" y="47259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943600" y="289718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S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6400800" y="3049588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S1</a:t>
            </a:r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5715000" y="56403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3733800" y="3429000"/>
            <a:ext cx="2209800" cy="19812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6553200" y="3201988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S2</a:t>
            </a:r>
          </a:p>
        </p:txBody>
      </p:sp>
    </p:spTree>
    <p:extLst>
      <p:ext uri="{BB962C8B-B14F-4D97-AF65-F5344CB8AC3E}">
        <p14:creationId xmlns:p14="http://schemas.microsoft.com/office/powerpoint/2010/main" val="1205219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07084 -3.33333E-6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3.33333E-6 L -0.12083 3.33333E-6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42" y="0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07916 3.33333E-6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8" y="0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0.03334 -0.00046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  <p:bldP spid="8195" grpId="0" animBg="1"/>
      <p:bldP spid="8196" grpId="0" animBg="1"/>
      <p:bldP spid="8197" grpId="0" animBg="1"/>
      <p:bldP spid="8198" grpId="0" animBg="1"/>
      <p:bldP spid="8198" grpId="1" animBg="1"/>
      <p:bldP spid="8199" grpId="0"/>
      <p:bldP spid="8200" grpId="0"/>
      <p:bldP spid="8201" grpId="0" animBg="1"/>
      <p:bldP spid="8202" grpId="0" animBg="1"/>
      <p:bldP spid="8203" grpId="0" animBg="1"/>
      <p:bldP spid="8204" grpId="0" animBg="1"/>
      <p:bldP spid="8205" grpId="0" animBg="1"/>
      <p:bldP spid="8206" grpId="0" animBg="1"/>
      <p:bldP spid="8207" grpId="0" animBg="1"/>
      <p:bldP spid="8208" grpId="0" animBg="1"/>
      <p:bldP spid="8209" grpId="0" animBg="1"/>
      <p:bldP spid="8210" grpId="0"/>
      <p:bldP spid="8211" grpId="0"/>
      <p:bldP spid="8211" grpId="1"/>
      <p:bldP spid="8212" grpId="0" animBg="1"/>
      <p:bldP spid="8213" grpId="0" animBg="1"/>
      <p:bldP spid="8213" grpId="1" animBg="1"/>
      <p:bldP spid="8214" grpId="0"/>
      <p:bldP spid="8214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304800"/>
            <a:ext cx="8229600" cy="2133600"/>
          </a:xfrm>
          <a:prstGeom prst="rect">
            <a:avLst/>
          </a:prstGeo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b="1" dirty="0">
                <a:latin typeface="Arial" charset="0"/>
              </a:rPr>
              <a:t>5. Future Expectations of Price</a:t>
            </a:r>
          </a:p>
          <a:p>
            <a:pPr marL="609600" indent="-609600" eaLnBrk="1" hangingPunct="1">
              <a:buFontTx/>
              <a:buAutoNum type="arabicPeriod"/>
            </a:pPr>
            <a:endParaRPr lang="en-US" b="1" dirty="0">
              <a:latin typeface="Arial" charset="0"/>
            </a:endParaRPr>
          </a:p>
          <a:p>
            <a:pPr marL="990600" lvl="1" indent="-533400" eaLnBrk="1" hangingPunct="1">
              <a:buFontTx/>
              <a:buNone/>
            </a:pPr>
            <a:r>
              <a:rPr lang="en-US" b="1" dirty="0">
                <a:latin typeface="Arial" charset="0"/>
              </a:rPr>
              <a:t>Examples: Sun Screen in </a:t>
            </a:r>
            <a:r>
              <a:rPr lang="en-US" b="1" dirty="0" smtClean="0">
                <a:latin typeface="Arial" charset="0"/>
              </a:rPr>
              <a:t>January.</a:t>
            </a:r>
            <a:endParaRPr lang="en-US" b="1" dirty="0">
              <a:latin typeface="Arial" charset="0"/>
            </a:endParaRP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2819400" y="2897188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819400" y="5487988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3733800" y="3201988"/>
            <a:ext cx="220980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3733800" y="3201988"/>
            <a:ext cx="2209800" cy="1981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 rot="-5400000">
            <a:off x="741363" y="3679825"/>
            <a:ext cx="3429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Price of Sun Screen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819400" y="5715000"/>
            <a:ext cx="434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Quantity of Sun Screen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3048000" y="54117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3733800" y="54117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5105400" y="54117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4419600" y="54117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2667000" y="51831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2667000" y="32019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2971800" y="54879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2667000" y="38115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2667000" y="44973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5943600" y="266858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S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400800" y="2820988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S1</a:t>
            </a:r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5715000" y="54117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20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L -0.0625 -0.00023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5" y="-23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L -0.10417 -0.00024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8" y="-23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0" grpId="0" animBg="1"/>
      <p:bldP spid="9221" grpId="0" animBg="1"/>
      <p:bldP spid="9222" grpId="0" animBg="1"/>
      <p:bldP spid="9223" grpId="0" animBg="1"/>
      <p:bldP spid="9223" grpId="1" animBg="1"/>
      <p:bldP spid="9224" grpId="0"/>
      <p:bldP spid="9225" grpId="0"/>
      <p:bldP spid="9226" grpId="0" animBg="1"/>
      <p:bldP spid="9227" grpId="0" animBg="1"/>
      <p:bldP spid="9228" grpId="0" animBg="1"/>
      <p:bldP spid="9229" grpId="0" animBg="1"/>
      <p:bldP spid="9230" grpId="0" animBg="1"/>
      <p:bldP spid="9231" grpId="0" animBg="1"/>
      <p:bldP spid="9232" grpId="0" animBg="1"/>
      <p:bldP spid="9233" grpId="0" animBg="1"/>
      <p:bldP spid="9234" grpId="0" animBg="1"/>
      <p:bldP spid="9235" grpId="0"/>
      <p:bldP spid="9236" grpId="0"/>
      <p:bldP spid="9236" grpId="1"/>
      <p:bldP spid="92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0" name="Rectangle 2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latin typeface="Arial" charset="0"/>
              </a:rPr>
              <a:t>Back to  </a:t>
            </a:r>
            <a:r>
              <a:rPr lang="en-US" dirty="0" err="1" smtClean="0">
                <a:latin typeface="Arial" charset="0"/>
              </a:rPr>
              <a:t>Binxys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(page 4)</a:t>
            </a:r>
          </a:p>
        </p:txBody>
      </p:sp>
    </p:spTree>
    <p:extLst>
      <p:ext uri="{BB962C8B-B14F-4D97-AF65-F5344CB8AC3E}">
        <p14:creationId xmlns:p14="http://schemas.microsoft.com/office/powerpoint/2010/main" val="1739605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70329908"/>
              </p:ext>
            </p:extLst>
          </p:nvPr>
        </p:nvGraphicFramePr>
        <p:xfrm>
          <a:off x="622567" y="2834785"/>
          <a:ext cx="8079065" cy="326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8545"/>
                <a:gridCol w="4770520"/>
              </a:tblGrid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Quantity Demanded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350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5144" y="42683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831922" y="552199"/>
            <a:ext cx="5930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Binxy</a:t>
            </a:r>
            <a:r>
              <a:rPr lang="en-US" sz="3600" dirty="0" smtClean="0"/>
              <a:t> Cat Demand Schedule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2395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56507639"/>
              </p:ext>
            </p:extLst>
          </p:nvPr>
        </p:nvGraphicFramePr>
        <p:xfrm>
          <a:off x="622567" y="2834785"/>
          <a:ext cx="8079065" cy="2449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8545"/>
                <a:gridCol w="4770520"/>
              </a:tblGrid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Quantity Supplied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350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5144" y="42683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81080" y="586961"/>
            <a:ext cx="5799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Binxy</a:t>
            </a:r>
            <a:r>
              <a:rPr lang="en-US" sz="3600" dirty="0" smtClean="0"/>
              <a:t> Cats Supply Schedule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92168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rial" charset="0"/>
              </a:rPr>
              <a:t>Binxys</a:t>
            </a:r>
            <a:endParaRPr lang="en-US" dirty="0">
              <a:latin typeface="Arial" charset="0"/>
            </a:endParaRPr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2041525" y="1219200"/>
            <a:ext cx="0" cy="419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2041525" y="54102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flipH="1">
            <a:off x="2667000" y="2133600"/>
            <a:ext cx="388620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2041525" y="2438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26670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32766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38862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44958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51054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57150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H="1">
            <a:off x="1828800" y="3200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flipH="1">
            <a:off x="1828800" y="1371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 flipH="1">
            <a:off x="1828800" y="4724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 rot="-5400000">
            <a:off x="-1019786" y="3154363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/>
              <a:t>Prices per </a:t>
            </a:r>
            <a:r>
              <a:rPr lang="en-US" sz="2000" b="1" dirty="0" err="1" smtClean="0"/>
              <a:t>Binxy</a:t>
            </a:r>
            <a:endParaRPr lang="en-US" sz="2000" b="1" dirty="0"/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2041525" y="6080125"/>
            <a:ext cx="533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/>
              <a:t>Quantity </a:t>
            </a:r>
            <a:r>
              <a:rPr lang="en-US" sz="2000" b="1" dirty="0" smtClean="0"/>
              <a:t>(Millions </a:t>
            </a:r>
            <a:r>
              <a:rPr lang="en-US" sz="2000" b="1" dirty="0"/>
              <a:t>of </a:t>
            </a:r>
            <a:r>
              <a:rPr lang="en-US" sz="2000" b="1" dirty="0" err="1" smtClean="0"/>
              <a:t>Binxys</a:t>
            </a:r>
            <a:r>
              <a:rPr lang="en-US" sz="2000" b="1" dirty="0"/>
              <a:t>)</a:t>
            </a:r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>
            <a:off x="63246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 flipH="1">
            <a:off x="18288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 flipH="1">
            <a:off x="1828800" y="3581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 flipH="1">
            <a:off x="1828800" y="5105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 flipH="1">
            <a:off x="1828800" y="2133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6" name="Line 26"/>
          <p:cNvSpPr>
            <a:spLocks noChangeShapeType="1"/>
          </p:cNvSpPr>
          <p:nvPr/>
        </p:nvSpPr>
        <p:spPr bwMode="auto">
          <a:xfrm flipH="1">
            <a:off x="1828800" y="2514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7" name="Line 27"/>
          <p:cNvSpPr>
            <a:spLocks noChangeShapeType="1"/>
          </p:cNvSpPr>
          <p:nvPr/>
        </p:nvSpPr>
        <p:spPr bwMode="auto">
          <a:xfrm flipH="1">
            <a:off x="1828800" y="2819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8" name="Line 28"/>
          <p:cNvSpPr>
            <a:spLocks noChangeShapeType="1"/>
          </p:cNvSpPr>
          <p:nvPr/>
        </p:nvSpPr>
        <p:spPr bwMode="auto">
          <a:xfrm flipH="1">
            <a:off x="1828800" y="3962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9" name="Line 29"/>
          <p:cNvSpPr>
            <a:spLocks noChangeShapeType="1"/>
          </p:cNvSpPr>
          <p:nvPr/>
        </p:nvSpPr>
        <p:spPr bwMode="auto">
          <a:xfrm flipH="1">
            <a:off x="1828800" y="4343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0" name="Line 30"/>
          <p:cNvSpPr>
            <a:spLocks noChangeShapeType="1"/>
          </p:cNvSpPr>
          <p:nvPr/>
        </p:nvSpPr>
        <p:spPr bwMode="auto">
          <a:xfrm>
            <a:off x="69342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3" name="Line 31"/>
          <p:cNvSpPr>
            <a:spLocks noChangeShapeType="1"/>
          </p:cNvSpPr>
          <p:nvPr/>
        </p:nvSpPr>
        <p:spPr bwMode="auto">
          <a:xfrm>
            <a:off x="5715000" y="5105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1219200" y="1219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.55</a:t>
            </a:r>
          </a:p>
        </p:txBody>
      </p:sp>
      <p:sp>
        <p:nvSpPr>
          <p:cNvPr id="56355" name="Text Box 35"/>
          <p:cNvSpPr txBox="1">
            <a:spLocks noChangeArrowheads="1"/>
          </p:cNvSpPr>
          <p:nvPr/>
        </p:nvSpPr>
        <p:spPr bwMode="auto">
          <a:xfrm>
            <a:off x="1219200" y="1524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.50</a:t>
            </a:r>
          </a:p>
        </p:txBody>
      </p:sp>
      <p:sp>
        <p:nvSpPr>
          <p:cNvPr id="56356" name="Text Box 36"/>
          <p:cNvSpPr txBox="1">
            <a:spLocks noChangeArrowheads="1"/>
          </p:cNvSpPr>
          <p:nvPr/>
        </p:nvSpPr>
        <p:spPr bwMode="auto">
          <a:xfrm>
            <a:off x="1219200" y="1905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.45</a:t>
            </a:r>
          </a:p>
        </p:txBody>
      </p:sp>
      <p:sp>
        <p:nvSpPr>
          <p:cNvPr id="56357" name="Text Box 37"/>
          <p:cNvSpPr txBox="1">
            <a:spLocks noChangeArrowheads="1"/>
          </p:cNvSpPr>
          <p:nvPr/>
        </p:nvSpPr>
        <p:spPr bwMode="auto">
          <a:xfrm>
            <a:off x="1219200" y="2286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.40</a:t>
            </a:r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1219200" y="2667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.35</a:t>
            </a:r>
          </a:p>
        </p:txBody>
      </p:sp>
      <p:sp>
        <p:nvSpPr>
          <p:cNvPr id="56359" name="Text Box 39"/>
          <p:cNvSpPr txBox="1">
            <a:spLocks noChangeArrowheads="1"/>
          </p:cNvSpPr>
          <p:nvPr/>
        </p:nvSpPr>
        <p:spPr bwMode="auto">
          <a:xfrm>
            <a:off x="1219200" y="2986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.30</a:t>
            </a:r>
          </a:p>
        </p:txBody>
      </p:sp>
      <p:sp>
        <p:nvSpPr>
          <p:cNvPr id="56360" name="Text Box 40"/>
          <p:cNvSpPr txBox="1">
            <a:spLocks noChangeArrowheads="1"/>
          </p:cNvSpPr>
          <p:nvPr/>
        </p:nvSpPr>
        <p:spPr bwMode="auto">
          <a:xfrm>
            <a:off x="1219200" y="3367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.25</a:t>
            </a:r>
          </a:p>
        </p:txBody>
      </p:sp>
      <p:sp>
        <p:nvSpPr>
          <p:cNvPr id="56361" name="Text Box 41"/>
          <p:cNvSpPr txBox="1">
            <a:spLocks noChangeArrowheads="1"/>
          </p:cNvSpPr>
          <p:nvPr/>
        </p:nvSpPr>
        <p:spPr bwMode="auto">
          <a:xfrm>
            <a:off x="1219200" y="3733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.20</a:t>
            </a:r>
          </a:p>
        </p:txBody>
      </p:sp>
      <p:sp>
        <p:nvSpPr>
          <p:cNvPr id="56362" name="Text Box 42"/>
          <p:cNvSpPr txBox="1">
            <a:spLocks noChangeArrowheads="1"/>
          </p:cNvSpPr>
          <p:nvPr/>
        </p:nvSpPr>
        <p:spPr bwMode="auto">
          <a:xfrm>
            <a:off x="1219200" y="4114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.15</a:t>
            </a:r>
          </a:p>
        </p:txBody>
      </p:sp>
      <p:sp>
        <p:nvSpPr>
          <p:cNvPr id="56363" name="Text Box 43"/>
          <p:cNvSpPr txBox="1">
            <a:spLocks noChangeArrowheads="1"/>
          </p:cNvSpPr>
          <p:nvPr/>
        </p:nvSpPr>
        <p:spPr bwMode="auto">
          <a:xfrm>
            <a:off x="1219200" y="4495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.10</a:t>
            </a:r>
          </a:p>
        </p:txBody>
      </p:sp>
      <p:sp>
        <p:nvSpPr>
          <p:cNvPr id="56364" name="Text Box 44"/>
          <p:cNvSpPr txBox="1">
            <a:spLocks noChangeArrowheads="1"/>
          </p:cNvSpPr>
          <p:nvPr/>
        </p:nvSpPr>
        <p:spPr bwMode="auto">
          <a:xfrm>
            <a:off x="1219200" y="4891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.05</a:t>
            </a:r>
          </a:p>
        </p:txBody>
      </p:sp>
      <p:sp>
        <p:nvSpPr>
          <p:cNvPr id="56365" name="Text Box 45"/>
          <p:cNvSpPr txBox="1">
            <a:spLocks noChangeArrowheads="1"/>
          </p:cNvSpPr>
          <p:nvPr/>
        </p:nvSpPr>
        <p:spPr bwMode="auto">
          <a:xfrm>
            <a:off x="22098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50</a:t>
            </a:r>
          </a:p>
        </p:txBody>
      </p:sp>
      <p:sp>
        <p:nvSpPr>
          <p:cNvPr id="56366" name="Text Box 46"/>
          <p:cNvSpPr txBox="1">
            <a:spLocks noChangeArrowheads="1"/>
          </p:cNvSpPr>
          <p:nvPr/>
        </p:nvSpPr>
        <p:spPr bwMode="auto">
          <a:xfrm>
            <a:off x="28194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100</a:t>
            </a:r>
          </a:p>
        </p:txBody>
      </p:sp>
      <p:sp>
        <p:nvSpPr>
          <p:cNvPr id="56367" name="Text Box 47"/>
          <p:cNvSpPr txBox="1">
            <a:spLocks noChangeArrowheads="1"/>
          </p:cNvSpPr>
          <p:nvPr/>
        </p:nvSpPr>
        <p:spPr bwMode="auto">
          <a:xfrm>
            <a:off x="34290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150</a:t>
            </a:r>
          </a:p>
        </p:txBody>
      </p:sp>
      <p:sp>
        <p:nvSpPr>
          <p:cNvPr id="56368" name="Text Box 48"/>
          <p:cNvSpPr txBox="1">
            <a:spLocks noChangeArrowheads="1"/>
          </p:cNvSpPr>
          <p:nvPr/>
        </p:nvSpPr>
        <p:spPr bwMode="auto">
          <a:xfrm>
            <a:off x="40386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200</a:t>
            </a:r>
          </a:p>
        </p:txBody>
      </p:sp>
      <p:sp>
        <p:nvSpPr>
          <p:cNvPr id="56369" name="Text Box 49"/>
          <p:cNvSpPr txBox="1">
            <a:spLocks noChangeArrowheads="1"/>
          </p:cNvSpPr>
          <p:nvPr/>
        </p:nvSpPr>
        <p:spPr bwMode="auto">
          <a:xfrm>
            <a:off x="46482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250</a:t>
            </a:r>
          </a:p>
        </p:txBody>
      </p:sp>
      <p:sp>
        <p:nvSpPr>
          <p:cNvPr id="56370" name="Text Box 50"/>
          <p:cNvSpPr txBox="1">
            <a:spLocks noChangeArrowheads="1"/>
          </p:cNvSpPr>
          <p:nvPr/>
        </p:nvSpPr>
        <p:spPr bwMode="auto">
          <a:xfrm>
            <a:off x="5257800" y="5653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300</a:t>
            </a:r>
          </a:p>
        </p:txBody>
      </p:sp>
      <p:sp>
        <p:nvSpPr>
          <p:cNvPr id="56371" name="Text Box 51"/>
          <p:cNvSpPr txBox="1">
            <a:spLocks noChangeArrowheads="1"/>
          </p:cNvSpPr>
          <p:nvPr/>
        </p:nvSpPr>
        <p:spPr bwMode="auto">
          <a:xfrm>
            <a:off x="59436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350</a:t>
            </a:r>
          </a:p>
        </p:txBody>
      </p:sp>
      <p:sp>
        <p:nvSpPr>
          <p:cNvPr id="56372" name="Text Box 52"/>
          <p:cNvSpPr txBox="1">
            <a:spLocks noChangeArrowheads="1"/>
          </p:cNvSpPr>
          <p:nvPr/>
        </p:nvSpPr>
        <p:spPr bwMode="auto">
          <a:xfrm>
            <a:off x="65532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400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25720" y="1860486"/>
            <a:ext cx="295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853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6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56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56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56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5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5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5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5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5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5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5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5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56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5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nimBg="1"/>
      <p:bldP spid="56325" grpId="0" animBg="1"/>
      <p:bldP spid="56326" grpId="0" animBg="1"/>
      <p:bldP spid="56327" grpId="0" animBg="1"/>
      <p:bldP spid="56328" grpId="0" animBg="1"/>
      <p:bldP spid="56329" grpId="0" animBg="1"/>
      <p:bldP spid="56330" grpId="0" animBg="1"/>
      <p:bldP spid="56331" grpId="0" animBg="1"/>
      <p:bldP spid="56332" grpId="0" animBg="1"/>
      <p:bldP spid="56333" grpId="0" animBg="1"/>
      <p:bldP spid="56334" grpId="0" animBg="1"/>
      <p:bldP spid="56335" grpId="0" animBg="1"/>
      <p:bldP spid="56336" grpId="0"/>
      <p:bldP spid="56337" grpId="0"/>
      <p:bldP spid="56341" grpId="0" animBg="1"/>
      <p:bldP spid="56342" grpId="0" animBg="1"/>
      <p:bldP spid="56343" grpId="0" animBg="1"/>
      <p:bldP spid="56344" grpId="0" animBg="1"/>
      <p:bldP spid="56345" grpId="0" animBg="1"/>
      <p:bldP spid="56346" grpId="0" animBg="1"/>
      <p:bldP spid="56347" grpId="0" animBg="1"/>
      <p:bldP spid="56348" grpId="0" animBg="1"/>
      <p:bldP spid="56349" grpId="0" animBg="1"/>
      <p:bldP spid="56350" grpId="0" animBg="1"/>
      <p:bldP spid="56354" grpId="0"/>
      <p:bldP spid="56355" grpId="0"/>
      <p:bldP spid="56356" grpId="0"/>
      <p:bldP spid="56357" grpId="0"/>
      <p:bldP spid="56358" grpId="0"/>
      <p:bldP spid="56359" grpId="0"/>
      <p:bldP spid="56360" grpId="0"/>
      <p:bldP spid="56361" grpId="0"/>
      <p:bldP spid="56362" grpId="0"/>
      <p:bldP spid="56363" grpId="0"/>
      <p:bldP spid="56364" grpId="0"/>
      <p:bldP spid="56365" grpId="0"/>
      <p:bldP spid="56366" grpId="0"/>
      <p:bldP spid="56367" grpId="0"/>
      <p:bldP spid="56368" grpId="0"/>
      <p:bldP spid="56369" grpId="0"/>
      <p:bldP spid="56370" grpId="0"/>
      <p:bldP spid="56371" grpId="0"/>
      <p:bldP spid="5637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56420877"/>
              </p:ext>
            </p:extLst>
          </p:nvPr>
        </p:nvGraphicFramePr>
        <p:xfrm>
          <a:off x="601750" y="3240997"/>
          <a:ext cx="8079065" cy="2449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8545"/>
                <a:gridCol w="4770520"/>
              </a:tblGrid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Quantity Supplied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5144" y="42683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1220724"/>
            <a:ext cx="906817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Now, let’s suppose there is a dramatic change in </a:t>
            </a:r>
            <a:r>
              <a:rPr lang="en-US" sz="2000" dirty="0" smtClean="0"/>
              <a:t>the price of beef, a main ingredient in </a:t>
            </a:r>
            <a:r>
              <a:rPr lang="en-US" sz="2000" dirty="0" err="1" smtClean="0"/>
              <a:t>Binxys</a:t>
            </a:r>
            <a:r>
              <a:rPr lang="en-US" sz="2000" dirty="0" smtClean="0"/>
              <a:t>.  This rise in the cost of production will result in a new supply curve. Use </a:t>
            </a:r>
            <a:r>
              <a:rPr lang="en-US" sz="2000" dirty="0"/>
              <a:t>the data below to plot the new </a:t>
            </a:r>
            <a:r>
              <a:rPr lang="en-US" sz="2000" dirty="0" smtClean="0"/>
              <a:t>supply </a:t>
            </a:r>
            <a:r>
              <a:rPr lang="en-US" sz="2000" dirty="0"/>
              <a:t>curve for </a:t>
            </a:r>
            <a:r>
              <a:rPr lang="en-US" sz="2000" dirty="0" err="1" smtClean="0"/>
              <a:t>Binxys</a:t>
            </a:r>
            <a:r>
              <a:rPr lang="en-US" sz="2000" dirty="0" smtClean="0"/>
              <a:t>.  </a:t>
            </a:r>
            <a:r>
              <a:rPr lang="en-US" sz="2000" dirty="0"/>
              <a:t>Label the new </a:t>
            </a:r>
            <a:r>
              <a:rPr lang="en-US" sz="2000" dirty="0" smtClean="0"/>
              <a:t>supply </a:t>
            </a:r>
            <a:r>
              <a:rPr lang="en-US" sz="2000" dirty="0"/>
              <a:t>curve S</a:t>
            </a:r>
            <a:r>
              <a:rPr lang="en-US" sz="2000" dirty="0" smtClean="0"/>
              <a:t>1 </a:t>
            </a:r>
            <a:r>
              <a:rPr lang="en-US" sz="2000" dirty="0"/>
              <a:t>and fill in the information below.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09006"/>
            <a:ext cx="2817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Supply Shift: S1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94510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rial" charset="0"/>
              </a:rPr>
              <a:t>Binxys</a:t>
            </a:r>
            <a:endParaRPr lang="en-US" dirty="0">
              <a:latin typeface="Arial" charset="0"/>
            </a:endParaRPr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2041525" y="1219200"/>
            <a:ext cx="0" cy="419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2041525" y="54102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flipH="1">
            <a:off x="3276600" y="2133600"/>
            <a:ext cx="327660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2041525" y="2438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26670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32766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38862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44958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51054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57150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H="1">
            <a:off x="1828800" y="3200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flipH="1">
            <a:off x="1828800" y="1371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 flipH="1">
            <a:off x="1828800" y="4724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 rot="-5400000">
            <a:off x="-1001799" y="3040063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/>
              <a:t>Prices per </a:t>
            </a:r>
            <a:r>
              <a:rPr lang="en-US" sz="2000" b="1" dirty="0" err="1" smtClean="0"/>
              <a:t>Binxy</a:t>
            </a:r>
            <a:endParaRPr lang="en-US" sz="2000" b="1" dirty="0"/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2041525" y="6080125"/>
            <a:ext cx="533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/>
              <a:t>Quantity </a:t>
            </a:r>
            <a:r>
              <a:rPr lang="en-US" sz="2000" b="1" dirty="0" smtClean="0"/>
              <a:t>(Millions </a:t>
            </a:r>
            <a:r>
              <a:rPr lang="en-US" sz="2000" b="1" dirty="0"/>
              <a:t>of </a:t>
            </a:r>
            <a:r>
              <a:rPr lang="en-US" sz="2000" b="1" dirty="0" err="1" smtClean="0"/>
              <a:t>Binxys</a:t>
            </a:r>
            <a:r>
              <a:rPr lang="en-US" sz="2000" b="1" dirty="0"/>
              <a:t>)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6781735" y="1815668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smtClean="0">
                <a:latin typeface="+mj-lt"/>
              </a:rPr>
              <a:t>S</a:t>
            </a:r>
            <a:endParaRPr lang="en-US" sz="2400" dirty="0">
              <a:latin typeface="+mj-lt"/>
            </a:endParaRPr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>
            <a:off x="63246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 flipH="1">
            <a:off x="18288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 flipH="1">
            <a:off x="1828800" y="3581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 flipH="1">
            <a:off x="1828800" y="5105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 flipH="1">
            <a:off x="1828800" y="2133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6" name="Line 26"/>
          <p:cNvSpPr>
            <a:spLocks noChangeShapeType="1"/>
          </p:cNvSpPr>
          <p:nvPr/>
        </p:nvSpPr>
        <p:spPr bwMode="auto">
          <a:xfrm flipH="1">
            <a:off x="1828800" y="2514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7" name="Line 27"/>
          <p:cNvSpPr>
            <a:spLocks noChangeShapeType="1"/>
          </p:cNvSpPr>
          <p:nvPr/>
        </p:nvSpPr>
        <p:spPr bwMode="auto">
          <a:xfrm flipH="1">
            <a:off x="1828800" y="2819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8" name="Line 28"/>
          <p:cNvSpPr>
            <a:spLocks noChangeShapeType="1"/>
          </p:cNvSpPr>
          <p:nvPr/>
        </p:nvSpPr>
        <p:spPr bwMode="auto">
          <a:xfrm flipH="1">
            <a:off x="1828800" y="3962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9" name="Line 29"/>
          <p:cNvSpPr>
            <a:spLocks noChangeShapeType="1"/>
          </p:cNvSpPr>
          <p:nvPr/>
        </p:nvSpPr>
        <p:spPr bwMode="auto">
          <a:xfrm flipH="1">
            <a:off x="1828800" y="4343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0" name="Line 30"/>
          <p:cNvSpPr>
            <a:spLocks noChangeShapeType="1"/>
          </p:cNvSpPr>
          <p:nvPr/>
        </p:nvSpPr>
        <p:spPr bwMode="auto">
          <a:xfrm>
            <a:off x="69342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3" name="Line 31"/>
          <p:cNvSpPr>
            <a:spLocks noChangeShapeType="1"/>
          </p:cNvSpPr>
          <p:nvPr/>
        </p:nvSpPr>
        <p:spPr bwMode="auto">
          <a:xfrm>
            <a:off x="5715000" y="5105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2" name="Line 32"/>
          <p:cNvSpPr>
            <a:spLocks noChangeShapeType="1"/>
          </p:cNvSpPr>
          <p:nvPr/>
        </p:nvSpPr>
        <p:spPr bwMode="auto">
          <a:xfrm flipV="1">
            <a:off x="3417209" y="1409700"/>
            <a:ext cx="3364526" cy="2209799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3" name="Text Box 33"/>
          <p:cNvSpPr txBox="1">
            <a:spLocks noChangeArrowheads="1"/>
          </p:cNvSpPr>
          <p:nvPr/>
        </p:nvSpPr>
        <p:spPr bwMode="auto">
          <a:xfrm>
            <a:off x="5562600" y="50292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9900"/>
                </a:solidFill>
              </a:rPr>
              <a:t>D1</a:t>
            </a:r>
          </a:p>
        </p:txBody>
      </p:sp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1219200" y="1219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.55</a:t>
            </a:r>
          </a:p>
        </p:txBody>
      </p:sp>
      <p:sp>
        <p:nvSpPr>
          <p:cNvPr id="56355" name="Text Box 35"/>
          <p:cNvSpPr txBox="1">
            <a:spLocks noChangeArrowheads="1"/>
          </p:cNvSpPr>
          <p:nvPr/>
        </p:nvSpPr>
        <p:spPr bwMode="auto">
          <a:xfrm>
            <a:off x="1219200" y="1524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.50</a:t>
            </a:r>
          </a:p>
        </p:txBody>
      </p:sp>
      <p:sp>
        <p:nvSpPr>
          <p:cNvPr id="56356" name="Text Box 36"/>
          <p:cNvSpPr txBox="1">
            <a:spLocks noChangeArrowheads="1"/>
          </p:cNvSpPr>
          <p:nvPr/>
        </p:nvSpPr>
        <p:spPr bwMode="auto">
          <a:xfrm>
            <a:off x="1219200" y="1905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.45</a:t>
            </a:r>
          </a:p>
        </p:txBody>
      </p:sp>
      <p:sp>
        <p:nvSpPr>
          <p:cNvPr id="56357" name="Text Box 37"/>
          <p:cNvSpPr txBox="1">
            <a:spLocks noChangeArrowheads="1"/>
          </p:cNvSpPr>
          <p:nvPr/>
        </p:nvSpPr>
        <p:spPr bwMode="auto">
          <a:xfrm>
            <a:off x="1219200" y="2286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.40</a:t>
            </a:r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1219200" y="2667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.35</a:t>
            </a:r>
          </a:p>
        </p:txBody>
      </p:sp>
      <p:sp>
        <p:nvSpPr>
          <p:cNvPr id="56359" name="Text Box 39"/>
          <p:cNvSpPr txBox="1">
            <a:spLocks noChangeArrowheads="1"/>
          </p:cNvSpPr>
          <p:nvPr/>
        </p:nvSpPr>
        <p:spPr bwMode="auto">
          <a:xfrm>
            <a:off x="1219200" y="2986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.30</a:t>
            </a:r>
          </a:p>
        </p:txBody>
      </p:sp>
      <p:sp>
        <p:nvSpPr>
          <p:cNvPr id="56360" name="Text Box 40"/>
          <p:cNvSpPr txBox="1">
            <a:spLocks noChangeArrowheads="1"/>
          </p:cNvSpPr>
          <p:nvPr/>
        </p:nvSpPr>
        <p:spPr bwMode="auto">
          <a:xfrm>
            <a:off x="1219200" y="3367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.25</a:t>
            </a:r>
          </a:p>
        </p:txBody>
      </p:sp>
      <p:sp>
        <p:nvSpPr>
          <p:cNvPr id="56361" name="Text Box 41"/>
          <p:cNvSpPr txBox="1">
            <a:spLocks noChangeArrowheads="1"/>
          </p:cNvSpPr>
          <p:nvPr/>
        </p:nvSpPr>
        <p:spPr bwMode="auto">
          <a:xfrm>
            <a:off x="1219200" y="3733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.20</a:t>
            </a:r>
          </a:p>
        </p:txBody>
      </p:sp>
      <p:sp>
        <p:nvSpPr>
          <p:cNvPr id="56362" name="Text Box 42"/>
          <p:cNvSpPr txBox="1">
            <a:spLocks noChangeArrowheads="1"/>
          </p:cNvSpPr>
          <p:nvPr/>
        </p:nvSpPr>
        <p:spPr bwMode="auto">
          <a:xfrm>
            <a:off x="1219200" y="4114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.15</a:t>
            </a:r>
          </a:p>
        </p:txBody>
      </p:sp>
      <p:sp>
        <p:nvSpPr>
          <p:cNvPr id="56363" name="Text Box 43"/>
          <p:cNvSpPr txBox="1">
            <a:spLocks noChangeArrowheads="1"/>
          </p:cNvSpPr>
          <p:nvPr/>
        </p:nvSpPr>
        <p:spPr bwMode="auto">
          <a:xfrm>
            <a:off x="1219200" y="4495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.10</a:t>
            </a:r>
          </a:p>
        </p:txBody>
      </p:sp>
      <p:sp>
        <p:nvSpPr>
          <p:cNvPr id="56364" name="Text Box 44"/>
          <p:cNvSpPr txBox="1">
            <a:spLocks noChangeArrowheads="1"/>
          </p:cNvSpPr>
          <p:nvPr/>
        </p:nvSpPr>
        <p:spPr bwMode="auto">
          <a:xfrm>
            <a:off x="1219200" y="4891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.05</a:t>
            </a:r>
          </a:p>
        </p:txBody>
      </p:sp>
      <p:sp>
        <p:nvSpPr>
          <p:cNvPr id="56365" name="Text Box 45"/>
          <p:cNvSpPr txBox="1">
            <a:spLocks noChangeArrowheads="1"/>
          </p:cNvSpPr>
          <p:nvPr/>
        </p:nvSpPr>
        <p:spPr bwMode="auto">
          <a:xfrm>
            <a:off x="22098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50</a:t>
            </a:r>
          </a:p>
        </p:txBody>
      </p:sp>
      <p:sp>
        <p:nvSpPr>
          <p:cNvPr id="56366" name="Text Box 46"/>
          <p:cNvSpPr txBox="1">
            <a:spLocks noChangeArrowheads="1"/>
          </p:cNvSpPr>
          <p:nvPr/>
        </p:nvSpPr>
        <p:spPr bwMode="auto">
          <a:xfrm>
            <a:off x="28194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100</a:t>
            </a:r>
          </a:p>
        </p:txBody>
      </p:sp>
      <p:sp>
        <p:nvSpPr>
          <p:cNvPr id="56367" name="Text Box 47"/>
          <p:cNvSpPr txBox="1">
            <a:spLocks noChangeArrowheads="1"/>
          </p:cNvSpPr>
          <p:nvPr/>
        </p:nvSpPr>
        <p:spPr bwMode="auto">
          <a:xfrm>
            <a:off x="34290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150</a:t>
            </a:r>
          </a:p>
        </p:txBody>
      </p:sp>
      <p:sp>
        <p:nvSpPr>
          <p:cNvPr id="56368" name="Text Box 48"/>
          <p:cNvSpPr txBox="1">
            <a:spLocks noChangeArrowheads="1"/>
          </p:cNvSpPr>
          <p:nvPr/>
        </p:nvSpPr>
        <p:spPr bwMode="auto">
          <a:xfrm>
            <a:off x="40386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200</a:t>
            </a:r>
          </a:p>
        </p:txBody>
      </p:sp>
      <p:sp>
        <p:nvSpPr>
          <p:cNvPr id="56369" name="Text Box 49"/>
          <p:cNvSpPr txBox="1">
            <a:spLocks noChangeArrowheads="1"/>
          </p:cNvSpPr>
          <p:nvPr/>
        </p:nvSpPr>
        <p:spPr bwMode="auto">
          <a:xfrm>
            <a:off x="46482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250</a:t>
            </a:r>
          </a:p>
        </p:txBody>
      </p:sp>
      <p:sp>
        <p:nvSpPr>
          <p:cNvPr id="56370" name="Text Box 50"/>
          <p:cNvSpPr txBox="1">
            <a:spLocks noChangeArrowheads="1"/>
          </p:cNvSpPr>
          <p:nvPr/>
        </p:nvSpPr>
        <p:spPr bwMode="auto">
          <a:xfrm>
            <a:off x="5257800" y="5653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300</a:t>
            </a:r>
          </a:p>
        </p:txBody>
      </p:sp>
      <p:sp>
        <p:nvSpPr>
          <p:cNvPr id="56371" name="Text Box 51"/>
          <p:cNvSpPr txBox="1">
            <a:spLocks noChangeArrowheads="1"/>
          </p:cNvSpPr>
          <p:nvPr/>
        </p:nvSpPr>
        <p:spPr bwMode="auto">
          <a:xfrm>
            <a:off x="59436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350</a:t>
            </a:r>
          </a:p>
        </p:txBody>
      </p:sp>
      <p:sp>
        <p:nvSpPr>
          <p:cNvPr id="56372" name="Text Box 52"/>
          <p:cNvSpPr txBox="1">
            <a:spLocks noChangeArrowheads="1"/>
          </p:cNvSpPr>
          <p:nvPr/>
        </p:nvSpPr>
        <p:spPr bwMode="auto">
          <a:xfrm>
            <a:off x="65532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400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00800" y="930608"/>
            <a:ext cx="44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23735D"/>
                </a:solidFill>
              </a:rPr>
              <a:t>S1</a:t>
            </a:r>
            <a:endParaRPr lang="en-US" sz="2000" dirty="0">
              <a:solidFill>
                <a:srgbClr val="2373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440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6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5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56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56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6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5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5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5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5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5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5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5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5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5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56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5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5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79 0.04194 L -2.67454E-7 -1.28823E-6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9" y="-2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5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nimBg="1"/>
      <p:bldP spid="56324" grpId="0" animBg="1"/>
      <p:bldP spid="56325" grpId="0" animBg="1"/>
      <p:bldP spid="56326" grpId="0" animBg="1"/>
      <p:bldP spid="56327" grpId="0" animBg="1"/>
      <p:bldP spid="56328" grpId="0" animBg="1"/>
      <p:bldP spid="56329" grpId="0" animBg="1"/>
      <p:bldP spid="56330" grpId="0" animBg="1"/>
      <p:bldP spid="56331" grpId="0" animBg="1"/>
      <p:bldP spid="56332" grpId="0" animBg="1"/>
      <p:bldP spid="56333" grpId="0" animBg="1"/>
      <p:bldP spid="56334" grpId="0" animBg="1"/>
      <p:bldP spid="56335" grpId="0" animBg="1"/>
      <p:bldP spid="56336" grpId="0"/>
      <p:bldP spid="56337" grpId="0"/>
      <p:bldP spid="56338" grpId="0"/>
      <p:bldP spid="56341" grpId="0" animBg="1"/>
      <p:bldP spid="56342" grpId="0" animBg="1"/>
      <p:bldP spid="56343" grpId="0" animBg="1"/>
      <p:bldP spid="56344" grpId="0" animBg="1"/>
      <p:bldP spid="56345" grpId="0" animBg="1"/>
      <p:bldP spid="56346" grpId="0" animBg="1"/>
      <p:bldP spid="56347" grpId="0" animBg="1"/>
      <p:bldP spid="56348" grpId="0" animBg="1"/>
      <p:bldP spid="56349" grpId="0" animBg="1"/>
      <p:bldP spid="56350" grpId="0" animBg="1"/>
      <p:bldP spid="56352" grpId="0" animBg="1"/>
      <p:bldP spid="56352" grpId="1" animBg="1"/>
      <p:bldP spid="56353" grpId="0"/>
      <p:bldP spid="56354" grpId="0"/>
      <p:bldP spid="56355" grpId="0"/>
      <p:bldP spid="56356" grpId="0"/>
      <p:bldP spid="56357" grpId="0"/>
      <p:bldP spid="56358" grpId="0"/>
      <p:bldP spid="56359" grpId="0"/>
      <p:bldP spid="56360" grpId="0"/>
      <p:bldP spid="56361" grpId="0"/>
      <p:bldP spid="56362" grpId="0"/>
      <p:bldP spid="56363" grpId="0"/>
      <p:bldP spid="56364" grpId="0"/>
      <p:bldP spid="56365" grpId="0"/>
      <p:bldP spid="56366" grpId="0"/>
      <p:bldP spid="56367" grpId="0"/>
      <p:bldP spid="56368" grpId="0"/>
      <p:bldP spid="56369" grpId="0"/>
      <p:bldP spid="56370" grpId="0"/>
      <p:bldP spid="56371" grpId="0"/>
      <p:bldP spid="5637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89402933"/>
              </p:ext>
            </p:extLst>
          </p:nvPr>
        </p:nvGraphicFramePr>
        <p:xfrm>
          <a:off x="601750" y="3240997"/>
          <a:ext cx="8079065" cy="2449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8545"/>
                <a:gridCol w="4770520"/>
              </a:tblGrid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Quantity Supplied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5144" y="42683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1220724"/>
            <a:ext cx="906817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Now, let’s suppose there is a dramatic change in </a:t>
            </a:r>
            <a:r>
              <a:rPr lang="en-US" sz="2000" dirty="0" smtClean="0"/>
              <a:t>the price of beef, a main ingredient in </a:t>
            </a:r>
            <a:r>
              <a:rPr lang="en-US" sz="2000" dirty="0" err="1" smtClean="0"/>
              <a:t>Binxys</a:t>
            </a:r>
            <a:r>
              <a:rPr lang="en-US" sz="2000" dirty="0" smtClean="0"/>
              <a:t>.  This rise in the cost of production will result in a new supply curve. Use </a:t>
            </a:r>
            <a:r>
              <a:rPr lang="en-US" sz="2000" dirty="0"/>
              <a:t>the data below to plot the new </a:t>
            </a:r>
            <a:r>
              <a:rPr lang="en-US" sz="2000" dirty="0" smtClean="0"/>
              <a:t>supply </a:t>
            </a:r>
            <a:r>
              <a:rPr lang="en-US" sz="2000" dirty="0"/>
              <a:t>curve for </a:t>
            </a:r>
            <a:r>
              <a:rPr lang="en-US" sz="2000" dirty="0" err="1" smtClean="0"/>
              <a:t>Binxys</a:t>
            </a:r>
            <a:r>
              <a:rPr lang="en-US" sz="2000" dirty="0" smtClean="0"/>
              <a:t>.  </a:t>
            </a:r>
            <a:r>
              <a:rPr lang="en-US" sz="2000" dirty="0"/>
              <a:t>Label the new </a:t>
            </a:r>
            <a:r>
              <a:rPr lang="en-US" sz="2000" dirty="0" smtClean="0"/>
              <a:t>supply </a:t>
            </a:r>
            <a:r>
              <a:rPr lang="en-US" sz="2000" dirty="0"/>
              <a:t>curve S</a:t>
            </a:r>
            <a:r>
              <a:rPr lang="en-US" sz="2000" dirty="0" smtClean="0"/>
              <a:t>1 </a:t>
            </a:r>
            <a:r>
              <a:rPr lang="en-US" sz="2000" dirty="0"/>
              <a:t>and fill in the information below.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09006"/>
            <a:ext cx="2817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Supply Shift: S1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83235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rial" charset="0"/>
              </a:rPr>
              <a:t>Binxys</a:t>
            </a:r>
            <a:endParaRPr lang="en-US" dirty="0">
              <a:latin typeface="Arial" charset="0"/>
            </a:endParaRPr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2041525" y="1219200"/>
            <a:ext cx="0" cy="419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2041525" y="54102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flipH="1">
            <a:off x="2555459" y="2133599"/>
            <a:ext cx="3540539" cy="27289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2041525" y="2438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26670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32766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38862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44958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51054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57150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H="1">
            <a:off x="1828800" y="3200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flipH="1">
            <a:off x="1828800" y="1371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 flipH="1">
            <a:off x="1828800" y="4724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 rot="-5400000">
            <a:off x="-1019786" y="3154363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/>
              <a:t>Prices per </a:t>
            </a:r>
            <a:r>
              <a:rPr lang="en-US" sz="2000" b="1" dirty="0" err="1" smtClean="0"/>
              <a:t>Binxy</a:t>
            </a:r>
            <a:endParaRPr lang="en-US" sz="2000" b="1" dirty="0"/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2041525" y="6080125"/>
            <a:ext cx="533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/>
              <a:t>Quantity </a:t>
            </a:r>
            <a:r>
              <a:rPr lang="en-US" sz="2000" b="1" dirty="0" smtClean="0"/>
              <a:t>(Millions </a:t>
            </a:r>
            <a:r>
              <a:rPr lang="en-US" sz="2000" b="1" dirty="0"/>
              <a:t>of </a:t>
            </a:r>
            <a:r>
              <a:rPr lang="en-US" sz="2000" b="1" dirty="0" err="1" smtClean="0"/>
              <a:t>Binxys</a:t>
            </a:r>
            <a:r>
              <a:rPr lang="en-US" sz="2000" b="1" dirty="0"/>
              <a:t>)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6400800" y="1828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latin typeface="+mj-lt"/>
              </a:rPr>
              <a:t>S</a:t>
            </a:r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>
            <a:off x="63246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 flipH="1">
            <a:off x="18288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 flipH="1">
            <a:off x="1828800" y="3581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 flipH="1">
            <a:off x="1828800" y="5105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 flipH="1">
            <a:off x="1828800" y="2133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6" name="Line 26"/>
          <p:cNvSpPr>
            <a:spLocks noChangeShapeType="1"/>
          </p:cNvSpPr>
          <p:nvPr/>
        </p:nvSpPr>
        <p:spPr bwMode="auto">
          <a:xfrm flipH="1">
            <a:off x="1828800" y="2514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7" name="Line 27"/>
          <p:cNvSpPr>
            <a:spLocks noChangeShapeType="1"/>
          </p:cNvSpPr>
          <p:nvPr/>
        </p:nvSpPr>
        <p:spPr bwMode="auto">
          <a:xfrm flipH="1">
            <a:off x="1828800" y="2819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8" name="Line 28"/>
          <p:cNvSpPr>
            <a:spLocks noChangeShapeType="1"/>
          </p:cNvSpPr>
          <p:nvPr/>
        </p:nvSpPr>
        <p:spPr bwMode="auto">
          <a:xfrm flipH="1">
            <a:off x="1828800" y="3962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9" name="Line 29"/>
          <p:cNvSpPr>
            <a:spLocks noChangeShapeType="1"/>
          </p:cNvSpPr>
          <p:nvPr/>
        </p:nvSpPr>
        <p:spPr bwMode="auto">
          <a:xfrm flipH="1">
            <a:off x="1828800" y="4343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0" name="Line 30"/>
          <p:cNvSpPr>
            <a:spLocks noChangeShapeType="1"/>
          </p:cNvSpPr>
          <p:nvPr/>
        </p:nvSpPr>
        <p:spPr bwMode="auto">
          <a:xfrm>
            <a:off x="69342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3" name="Line 31"/>
          <p:cNvSpPr>
            <a:spLocks noChangeShapeType="1"/>
          </p:cNvSpPr>
          <p:nvPr/>
        </p:nvSpPr>
        <p:spPr bwMode="auto">
          <a:xfrm>
            <a:off x="5715000" y="5105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2" name="Line 32"/>
          <p:cNvSpPr>
            <a:spLocks noChangeShapeType="1"/>
          </p:cNvSpPr>
          <p:nvPr/>
        </p:nvSpPr>
        <p:spPr bwMode="auto">
          <a:xfrm flipH="1">
            <a:off x="3310895" y="2202656"/>
            <a:ext cx="3623305" cy="2757488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1219200" y="1219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.55</a:t>
            </a:r>
          </a:p>
        </p:txBody>
      </p:sp>
      <p:sp>
        <p:nvSpPr>
          <p:cNvPr id="56355" name="Text Box 35"/>
          <p:cNvSpPr txBox="1">
            <a:spLocks noChangeArrowheads="1"/>
          </p:cNvSpPr>
          <p:nvPr/>
        </p:nvSpPr>
        <p:spPr bwMode="auto">
          <a:xfrm>
            <a:off x="1219200" y="1524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.50</a:t>
            </a:r>
          </a:p>
        </p:txBody>
      </p:sp>
      <p:sp>
        <p:nvSpPr>
          <p:cNvPr id="56356" name="Text Box 36"/>
          <p:cNvSpPr txBox="1">
            <a:spLocks noChangeArrowheads="1"/>
          </p:cNvSpPr>
          <p:nvPr/>
        </p:nvSpPr>
        <p:spPr bwMode="auto">
          <a:xfrm>
            <a:off x="1219200" y="1905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.45</a:t>
            </a:r>
          </a:p>
        </p:txBody>
      </p:sp>
      <p:sp>
        <p:nvSpPr>
          <p:cNvPr id="56357" name="Text Box 37"/>
          <p:cNvSpPr txBox="1">
            <a:spLocks noChangeArrowheads="1"/>
          </p:cNvSpPr>
          <p:nvPr/>
        </p:nvSpPr>
        <p:spPr bwMode="auto">
          <a:xfrm>
            <a:off x="1219200" y="2286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.40</a:t>
            </a:r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1219200" y="2667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.35</a:t>
            </a:r>
          </a:p>
        </p:txBody>
      </p:sp>
      <p:sp>
        <p:nvSpPr>
          <p:cNvPr id="56359" name="Text Box 39"/>
          <p:cNvSpPr txBox="1">
            <a:spLocks noChangeArrowheads="1"/>
          </p:cNvSpPr>
          <p:nvPr/>
        </p:nvSpPr>
        <p:spPr bwMode="auto">
          <a:xfrm>
            <a:off x="1219200" y="2986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.30</a:t>
            </a:r>
          </a:p>
        </p:txBody>
      </p:sp>
      <p:sp>
        <p:nvSpPr>
          <p:cNvPr id="56360" name="Text Box 40"/>
          <p:cNvSpPr txBox="1">
            <a:spLocks noChangeArrowheads="1"/>
          </p:cNvSpPr>
          <p:nvPr/>
        </p:nvSpPr>
        <p:spPr bwMode="auto">
          <a:xfrm>
            <a:off x="1219200" y="3367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.25</a:t>
            </a:r>
          </a:p>
        </p:txBody>
      </p:sp>
      <p:sp>
        <p:nvSpPr>
          <p:cNvPr id="56361" name="Text Box 41"/>
          <p:cNvSpPr txBox="1">
            <a:spLocks noChangeArrowheads="1"/>
          </p:cNvSpPr>
          <p:nvPr/>
        </p:nvSpPr>
        <p:spPr bwMode="auto">
          <a:xfrm>
            <a:off x="1219200" y="3733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.20</a:t>
            </a:r>
          </a:p>
        </p:txBody>
      </p:sp>
      <p:sp>
        <p:nvSpPr>
          <p:cNvPr id="56362" name="Text Box 42"/>
          <p:cNvSpPr txBox="1">
            <a:spLocks noChangeArrowheads="1"/>
          </p:cNvSpPr>
          <p:nvPr/>
        </p:nvSpPr>
        <p:spPr bwMode="auto">
          <a:xfrm>
            <a:off x="1219200" y="4114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.15</a:t>
            </a:r>
          </a:p>
        </p:txBody>
      </p:sp>
      <p:sp>
        <p:nvSpPr>
          <p:cNvPr id="56363" name="Text Box 43"/>
          <p:cNvSpPr txBox="1">
            <a:spLocks noChangeArrowheads="1"/>
          </p:cNvSpPr>
          <p:nvPr/>
        </p:nvSpPr>
        <p:spPr bwMode="auto">
          <a:xfrm>
            <a:off x="1219200" y="4495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.10</a:t>
            </a:r>
          </a:p>
        </p:txBody>
      </p:sp>
      <p:sp>
        <p:nvSpPr>
          <p:cNvPr id="56364" name="Text Box 44"/>
          <p:cNvSpPr txBox="1">
            <a:spLocks noChangeArrowheads="1"/>
          </p:cNvSpPr>
          <p:nvPr/>
        </p:nvSpPr>
        <p:spPr bwMode="auto">
          <a:xfrm>
            <a:off x="1219200" y="4891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.05</a:t>
            </a:r>
          </a:p>
        </p:txBody>
      </p:sp>
      <p:sp>
        <p:nvSpPr>
          <p:cNvPr id="56365" name="Text Box 45"/>
          <p:cNvSpPr txBox="1">
            <a:spLocks noChangeArrowheads="1"/>
          </p:cNvSpPr>
          <p:nvPr/>
        </p:nvSpPr>
        <p:spPr bwMode="auto">
          <a:xfrm>
            <a:off x="22098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50</a:t>
            </a:r>
          </a:p>
        </p:txBody>
      </p:sp>
      <p:sp>
        <p:nvSpPr>
          <p:cNvPr id="56366" name="Text Box 46"/>
          <p:cNvSpPr txBox="1">
            <a:spLocks noChangeArrowheads="1"/>
          </p:cNvSpPr>
          <p:nvPr/>
        </p:nvSpPr>
        <p:spPr bwMode="auto">
          <a:xfrm>
            <a:off x="28194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100</a:t>
            </a:r>
          </a:p>
        </p:txBody>
      </p:sp>
      <p:sp>
        <p:nvSpPr>
          <p:cNvPr id="56367" name="Text Box 47"/>
          <p:cNvSpPr txBox="1">
            <a:spLocks noChangeArrowheads="1"/>
          </p:cNvSpPr>
          <p:nvPr/>
        </p:nvSpPr>
        <p:spPr bwMode="auto">
          <a:xfrm>
            <a:off x="34290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150</a:t>
            </a:r>
          </a:p>
        </p:txBody>
      </p:sp>
      <p:sp>
        <p:nvSpPr>
          <p:cNvPr id="56368" name="Text Box 48"/>
          <p:cNvSpPr txBox="1">
            <a:spLocks noChangeArrowheads="1"/>
          </p:cNvSpPr>
          <p:nvPr/>
        </p:nvSpPr>
        <p:spPr bwMode="auto">
          <a:xfrm>
            <a:off x="40386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200</a:t>
            </a:r>
          </a:p>
        </p:txBody>
      </p:sp>
      <p:sp>
        <p:nvSpPr>
          <p:cNvPr id="56369" name="Text Box 49"/>
          <p:cNvSpPr txBox="1">
            <a:spLocks noChangeArrowheads="1"/>
          </p:cNvSpPr>
          <p:nvPr/>
        </p:nvSpPr>
        <p:spPr bwMode="auto">
          <a:xfrm>
            <a:off x="46482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250</a:t>
            </a:r>
          </a:p>
        </p:txBody>
      </p:sp>
      <p:sp>
        <p:nvSpPr>
          <p:cNvPr id="56370" name="Text Box 50"/>
          <p:cNvSpPr txBox="1">
            <a:spLocks noChangeArrowheads="1"/>
          </p:cNvSpPr>
          <p:nvPr/>
        </p:nvSpPr>
        <p:spPr bwMode="auto">
          <a:xfrm>
            <a:off x="5257800" y="5653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300</a:t>
            </a:r>
          </a:p>
        </p:txBody>
      </p:sp>
      <p:sp>
        <p:nvSpPr>
          <p:cNvPr id="56371" name="Text Box 51"/>
          <p:cNvSpPr txBox="1">
            <a:spLocks noChangeArrowheads="1"/>
          </p:cNvSpPr>
          <p:nvPr/>
        </p:nvSpPr>
        <p:spPr bwMode="auto">
          <a:xfrm>
            <a:off x="59436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350</a:t>
            </a:r>
          </a:p>
        </p:txBody>
      </p:sp>
      <p:sp>
        <p:nvSpPr>
          <p:cNvPr id="56372" name="Text Box 52"/>
          <p:cNvSpPr txBox="1">
            <a:spLocks noChangeArrowheads="1"/>
          </p:cNvSpPr>
          <p:nvPr/>
        </p:nvSpPr>
        <p:spPr bwMode="auto">
          <a:xfrm>
            <a:off x="65532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400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46925" y="2428535"/>
            <a:ext cx="44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S2</a:t>
            </a:r>
            <a:endParaRPr lang="en-US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117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6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56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56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56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5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5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5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5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5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5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5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5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56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5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5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04 -0.05398 L 2.18826E-7 -1.23262E-6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2" y="2688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nimBg="1"/>
      <p:bldP spid="56325" grpId="0" animBg="1"/>
      <p:bldP spid="56326" grpId="0" animBg="1"/>
      <p:bldP spid="56327" grpId="0" animBg="1"/>
      <p:bldP spid="56328" grpId="0" animBg="1"/>
      <p:bldP spid="56329" grpId="0" animBg="1"/>
      <p:bldP spid="56330" grpId="0" animBg="1"/>
      <p:bldP spid="56331" grpId="0" animBg="1"/>
      <p:bldP spid="56332" grpId="0" animBg="1"/>
      <p:bldP spid="56333" grpId="0" animBg="1"/>
      <p:bldP spid="56334" grpId="0" animBg="1"/>
      <p:bldP spid="56335" grpId="0" animBg="1"/>
      <p:bldP spid="56336" grpId="0"/>
      <p:bldP spid="56337" grpId="0"/>
      <p:bldP spid="56338" grpId="0"/>
      <p:bldP spid="56341" grpId="0" animBg="1"/>
      <p:bldP spid="56342" grpId="0" animBg="1"/>
      <p:bldP spid="56343" grpId="0" animBg="1"/>
      <p:bldP spid="56344" grpId="0" animBg="1"/>
      <p:bldP spid="56345" grpId="0" animBg="1"/>
      <p:bldP spid="56346" grpId="0" animBg="1"/>
      <p:bldP spid="56347" grpId="0" animBg="1"/>
      <p:bldP spid="56348" grpId="0" animBg="1"/>
      <p:bldP spid="56349" grpId="0" animBg="1"/>
      <p:bldP spid="56350" grpId="0" animBg="1"/>
      <p:bldP spid="56352" grpId="0" animBg="1"/>
      <p:bldP spid="56352" grpId="1" animBg="1"/>
      <p:bldP spid="56354" grpId="0"/>
      <p:bldP spid="56355" grpId="0"/>
      <p:bldP spid="56356" grpId="0"/>
      <p:bldP spid="56357" grpId="0"/>
      <p:bldP spid="56358" grpId="0"/>
      <p:bldP spid="56359" grpId="0"/>
      <p:bldP spid="56360" grpId="0"/>
      <p:bldP spid="56361" grpId="0"/>
      <p:bldP spid="56362" grpId="0"/>
      <p:bldP spid="56363" grpId="0"/>
      <p:bldP spid="56364" grpId="0"/>
      <p:bldP spid="56365" grpId="0"/>
      <p:bldP spid="56366" grpId="0"/>
      <p:bldP spid="56367" grpId="0"/>
      <p:bldP spid="56368" grpId="0"/>
      <p:bldP spid="56369" grpId="0"/>
      <p:bldP spid="56370" grpId="0"/>
      <p:bldP spid="56371" grpId="0"/>
      <p:bldP spid="56372" grpId="0"/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28600"/>
            <a:ext cx="9144000" cy="2590800"/>
          </a:xfrm>
          <a:prstGeom prst="rect">
            <a:avLst/>
          </a:prstGeo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Arial" charset="0"/>
              </a:rPr>
              <a:t>	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en-US" sz="2400" b="1" dirty="0">
              <a:latin typeface="Arial" charset="0"/>
            </a:endParaRP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2513013" y="2744788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2513013" y="5335588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3427413" y="3049588"/>
            <a:ext cx="220980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3427413" y="3049588"/>
            <a:ext cx="2209800" cy="1981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2741613" y="52593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3427413" y="52593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4799013" y="52593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4113213" y="52593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2360613" y="50307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2360613" y="30495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2665413" y="53355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2360613" y="36591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2360613" y="43449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5637213" y="251618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S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6094413" y="2668588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S1</a:t>
            </a:r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5408613" y="52593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2819400" y="2897188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2819400" y="5487988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 flipV="1">
            <a:off x="3733800" y="3201988"/>
            <a:ext cx="220980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 flipV="1">
            <a:off x="3733800" y="3201988"/>
            <a:ext cx="2209800" cy="1981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3048000" y="54117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3733800" y="54117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5105400" y="54117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4419600" y="54117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2667000" y="51831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2667000" y="32019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2971800" y="54879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2667000" y="38115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2667000" y="44973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5943600" y="266858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S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6400800" y="2820988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S1</a:t>
            </a:r>
          </a:p>
        </p:txBody>
      </p:sp>
      <p:sp>
        <p:nvSpPr>
          <p:cNvPr id="6181" name="Line 37"/>
          <p:cNvSpPr>
            <a:spLocks noChangeShapeType="1"/>
          </p:cNvSpPr>
          <p:nvPr/>
        </p:nvSpPr>
        <p:spPr bwMode="auto">
          <a:xfrm>
            <a:off x="5715000" y="54117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32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07084 -3.33333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3.33333E-6 L -0.12083 3.33333E-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42" y="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3.33333E-6 L 0.07917 -3.33333E-6 " pathEditMode="relative" rAng="0" ptsTypes="AA">
                                      <p:cBhvr>
                                        <p:cTn id="171" dur="2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8" y="0"/>
                                    </p:animMotion>
                                  </p:childTnLst>
                                </p:cTn>
                              </p:par>
                              <p:par>
                                <p:cTn id="17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3.33333E-6 L 0.0625 3.33333E-6 " pathEditMode="relative" rAng="0" ptsTypes="AA">
                                      <p:cBhvr>
                                        <p:cTn id="173" dur="20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5" y="0"/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  <p:bldP spid="6147" grpId="0" animBg="1"/>
      <p:bldP spid="6147" grpId="1" animBg="1"/>
      <p:bldP spid="6148" grpId="0" animBg="1"/>
      <p:bldP spid="6148" grpId="1" animBg="1"/>
      <p:bldP spid="6149" grpId="0" animBg="1"/>
      <p:bldP spid="6149" grpId="1" animBg="1"/>
      <p:bldP spid="6150" grpId="0" animBg="1"/>
      <p:bldP spid="6150" grpId="1" animBg="1"/>
      <p:bldP spid="6150" grpId="2" animBg="1"/>
      <p:bldP spid="6153" grpId="0" animBg="1"/>
      <p:bldP spid="6153" grpId="1" animBg="1"/>
      <p:bldP spid="6154" grpId="0" animBg="1"/>
      <p:bldP spid="6154" grpId="1" animBg="1"/>
      <p:bldP spid="6155" grpId="0" animBg="1"/>
      <p:bldP spid="6155" grpId="1" animBg="1"/>
      <p:bldP spid="6156" grpId="0" animBg="1"/>
      <p:bldP spid="6156" grpId="1" animBg="1"/>
      <p:bldP spid="6157" grpId="0" animBg="1"/>
      <p:bldP spid="6157" grpId="1" animBg="1"/>
      <p:bldP spid="6158" grpId="0" animBg="1"/>
      <p:bldP spid="6158" grpId="1" animBg="1"/>
      <p:bldP spid="6159" grpId="0" animBg="1"/>
      <p:bldP spid="6159" grpId="1" animBg="1"/>
      <p:bldP spid="6160" grpId="0" animBg="1"/>
      <p:bldP spid="6160" grpId="1" animBg="1"/>
      <p:bldP spid="6161" grpId="0" animBg="1"/>
      <p:bldP spid="6161" grpId="1" animBg="1"/>
      <p:bldP spid="6162" grpId="0"/>
      <p:bldP spid="6162" grpId="1"/>
      <p:bldP spid="6163" grpId="0"/>
      <p:bldP spid="6163" grpId="1"/>
      <p:bldP spid="6163" grpId="2"/>
      <p:bldP spid="6164" grpId="0" animBg="1"/>
      <p:bldP spid="6164" grpId="1" animBg="1"/>
      <p:bldP spid="6165" grpId="0" animBg="1"/>
      <p:bldP spid="6166" grpId="0" animBg="1"/>
      <p:bldP spid="6167" grpId="0" animBg="1"/>
      <p:bldP spid="6168" grpId="0" animBg="1"/>
      <p:bldP spid="6168" grpId="1" animBg="1"/>
      <p:bldP spid="6170" grpId="0" animBg="1"/>
      <p:bldP spid="6171" grpId="0" animBg="1"/>
      <p:bldP spid="6172" grpId="0" animBg="1"/>
      <p:bldP spid="6173" grpId="0" animBg="1"/>
      <p:bldP spid="6174" grpId="0" animBg="1"/>
      <p:bldP spid="6175" grpId="0" animBg="1"/>
      <p:bldP spid="6176" grpId="0" animBg="1"/>
      <p:bldP spid="6177" grpId="0" animBg="1"/>
      <p:bldP spid="6178" grpId="0" animBg="1"/>
      <p:bldP spid="6179" grpId="0"/>
      <p:bldP spid="6180" grpId="0"/>
      <p:bldP spid="6180" grpId="1"/>
      <p:bldP spid="61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rial" charset="0"/>
              </a:rPr>
              <a:t>Binxys</a:t>
            </a:r>
            <a:endParaRPr lang="en-US" dirty="0">
              <a:latin typeface="Arial" charset="0"/>
            </a:endParaRPr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2041525" y="1219200"/>
            <a:ext cx="0" cy="419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2041525" y="54102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2514600" y="2514600"/>
            <a:ext cx="381000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2041525" y="2438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26670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32766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38862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44958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51054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57150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H="1">
            <a:off x="1828800" y="3200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flipH="1">
            <a:off x="1828800" y="1371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 flipH="1">
            <a:off x="1828800" y="4724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 rot="-5400000">
            <a:off x="-876300" y="3110231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/>
              <a:t>Prices per </a:t>
            </a:r>
            <a:r>
              <a:rPr lang="en-US" sz="2000" b="1" dirty="0" err="1" smtClean="0"/>
              <a:t>Binxy</a:t>
            </a:r>
            <a:endParaRPr lang="en-US" sz="2000" b="1" dirty="0"/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2041525" y="6080125"/>
            <a:ext cx="533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/>
              <a:t>Quantity </a:t>
            </a:r>
            <a:r>
              <a:rPr lang="en-US" sz="2000" b="1" dirty="0" smtClean="0"/>
              <a:t>(Millions </a:t>
            </a:r>
            <a:r>
              <a:rPr lang="en-US" sz="2000" b="1" dirty="0"/>
              <a:t>of </a:t>
            </a:r>
            <a:r>
              <a:rPr lang="en-US" sz="2000" b="1" dirty="0" err="1" smtClean="0"/>
              <a:t>Binxys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6400800" y="4800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D</a:t>
            </a:r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>
            <a:off x="63246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 flipH="1">
            <a:off x="18288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 flipH="1">
            <a:off x="1828800" y="3581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 flipH="1">
            <a:off x="1828800" y="5105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 flipH="1">
            <a:off x="1828800" y="2133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6" name="Line 26"/>
          <p:cNvSpPr>
            <a:spLocks noChangeShapeType="1"/>
          </p:cNvSpPr>
          <p:nvPr/>
        </p:nvSpPr>
        <p:spPr bwMode="auto">
          <a:xfrm flipH="1">
            <a:off x="1828800" y="2514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7" name="Line 27"/>
          <p:cNvSpPr>
            <a:spLocks noChangeShapeType="1"/>
          </p:cNvSpPr>
          <p:nvPr/>
        </p:nvSpPr>
        <p:spPr bwMode="auto">
          <a:xfrm flipH="1">
            <a:off x="1828800" y="2819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8" name="Line 28"/>
          <p:cNvSpPr>
            <a:spLocks noChangeShapeType="1"/>
          </p:cNvSpPr>
          <p:nvPr/>
        </p:nvSpPr>
        <p:spPr bwMode="auto">
          <a:xfrm flipH="1">
            <a:off x="1828800" y="3962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9" name="Line 29"/>
          <p:cNvSpPr>
            <a:spLocks noChangeShapeType="1"/>
          </p:cNvSpPr>
          <p:nvPr/>
        </p:nvSpPr>
        <p:spPr bwMode="auto">
          <a:xfrm flipH="1">
            <a:off x="1828800" y="4343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0" name="Line 30"/>
          <p:cNvSpPr>
            <a:spLocks noChangeShapeType="1"/>
          </p:cNvSpPr>
          <p:nvPr/>
        </p:nvSpPr>
        <p:spPr bwMode="auto">
          <a:xfrm>
            <a:off x="69342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3" name="Line 31"/>
          <p:cNvSpPr>
            <a:spLocks noChangeShapeType="1"/>
          </p:cNvSpPr>
          <p:nvPr/>
        </p:nvSpPr>
        <p:spPr bwMode="auto">
          <a:xfrm>
            <a:off x="5715000" y="5105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1219200" y="1219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.55</a:t>
            </a:r>
          </a:p>
        </p:txBody>
      </p:sp>
      <p:sp>
        <p:nvSpPr>
          <p:cNvPr id="56355" name="Text Box 35"/>
          <p:cNvSpPr txBox="1">
            <a:spLocks noChangeArrowheads="1"/>
          </p:cNvSpPr>
          <p:nvPr/>
        </p:nvSpPr>
        <p:spPr bwMode="auto">
          <a:xfrm>
            <a:off x="1219200" y="1524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.50</a:t>
            </a:r>
          </a:p>
        </p:txBody>
      </p:sp>
      <p:sp>
        <p:nvSpPr>
          <p:cNvPr id="56356" name="Text Box 36"/>
          <p:cNvSpPr txBox="1">
            <a:spLocks noChangeArrowheads="1"/>
          </p:cNvSpPr>
          <p:nvPr/>
        </p:nvSpPr>
        <p:spPr bwMode="auto">
          <a:xfrm>
            <a:off x="1219200" y="1905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.45</a:t>
            </a:r>
          </a:p>
        </p:txBody>
      </p:sp>
      <p:sp>
        <p:nvSpPr>
          <p:cNvPr id="56357" name="Text Box 37"/>
          <p:cNvSpPr txBox="1">
            <a:spLocks noChangeArrowheads="1"/>
          </p:cNvSpPr>
          <p:nvPr/>
        </p:nvSpPr>
        <p:spPr bwMode="auto">
          <a:xfrm>
            <a:off x="1219200" y="2286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.40</a:t>
            </a:r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1219200" y="2667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.35</a:t>
            </a:r>
          </a:p>
        </p:txBody>
      </p:sp>
      <p:sp>
        <p:nvSpPr>
          <p:cNvPr id="56359" name="Text Box 39"/>
          <p:cNvSpPr txBox="1">
            <a:spLocks noChangeArrowheads="1"/>
          </p:cNvSpPr>
          <p:nvPr/>
        </p:nvSpPr>
        <p:spPr bwMode="auto">
          <a:xfrm>
            <a:off x="1219200" y="2986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.30</a:t>
            </a:r>
          </a:p>
        </p:txBody>
      </p:sp>
      <p:sp>
        <p:nvSpPr>
          <p:cNvPr id="56360" name="Text Box 40"/>
          <p:cNvSpPr txBox="1">
            <a:spLocks noChangeArrowheads="1"/>
          </p:cNvSpPr>
          <p:nvPr/>
        </p:nvSpPr>
        <p:spPr bwMode="auto">
          <a:xfrm>
            <a:off x="1219200" y="3367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.25</a:t>
            </a:r>
          </a:p>
        </p:txBody>
      </p:sp>
      <p:sp>
        <p:nvSpPr>
          <p:cNvPr id="56361" name="Text Box 41"/>
          <p:cNvSpPr txBox="1">
            <a:spLocks noChangeArrowheads="1"/>
          </p:cNvSpPr>
          <p:nvPr/>
        </p:nvSpPr>
        <p:spPr bwMode="auto">
          <a:xfrm>
            <a:off x="1219200" y="3733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.20</a:t>
            </a:r>
          </a:p>
        </p:txBody>
      </p:sp>
      <p:sp>
        <p:nvSpPr>
          <p:cNvPr id="56362" name="Text Box 42"/>
          <p:cNvSpPr txBox="1">
            <a:spLocks noChangeArrowheads="1"/>
          </p:cNvSpPr>
          <p:nvPr/>
        </p:nvSpPr>
        <p:spPr bwMode="auto">
          <a:xfrm>
            <a:off x="1219200" y="4114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.15</a:t>
            </a:r>
          </a:p>
        </p:txBody>
      </p:sp>
      <p:sp>
        <p:nvSpPr>
          <p:cNvPr id="56363" name="Text Box 43"/>
          <p:cNvSpPr txBox="1">
            <a:spLocks noChangeArrowheads="1"/>
          </p:cNvSpPr>
          <p:nvPr/>
        </p:nvSpPr>
        <p:spPr bwMode="auto">
          <a:xfrm>
            <a:off x="1219200" y="4495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.10</a:t>
            </a:r>
          </a:p>
        </p:txBody>
      </p:sp>
      <p:sp>
        <p:nvSpPr>
          <p:cNvPr id="56364" name="Text Box 44"/>
          <p:cNvSpPr txBox="1">
            <a:spLocks noChangeArrowheads="1"/>
          </p:cNvSpPr>
          <p:nvPr/>
        </p:nvSpPr>
        <p:spPr bwMode="auto">
          <a:xfrm>
            <a:off x="1219200" y="4891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.05</a:t>
            </a:r>
          </a:p>
        </p:txBody>
      </p:sp>
      <p:sp>
        <p:nvSpPr>
          <p:cNvPr id="56365" name="Text Box 45"/>
          <p:cNvSpPr txBox="1">
            <a:spLocks noChangeArrowheads="1"/>
          </p:cNvSpPr>
          <p:nvPr/>
        </p:nvSpPr>
        <p:spPr bwMode="auto">
          <a:xfrm>
            <a:off x="22098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50</a:t>
            </a:r>
          </a:p>
        </p:txBody>
      </p:sp>
      <p:sp>
        <p:nvSpPr>
          <p:cNvPr id="56366" name="Text Box 46"/>
          <p:cNvSpPr txBox="1">
            <a:spLocks noChangeArrowheads="1"/>
          </p:cNvSpPr>
          <p:nvPr/>
        </p:nvSpPr>
        <p:spPr bwMode="auto">
          <a:xfrm>
            <a:off x="28194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100</a:t>
            </a:r>
          </a:p>
        </p:txBody>
      </p:sp>
      <p:sp>
        <p:nvSpPr>
          <p:cNvPr id="56367" name="Text Box 47"/>
          <p:cNvSpPr txBox="1">
            <a:spLocks noChangeArrowheads="1"/>
          </p:cNvSpPr>
          <p:nvPr/>
        </p:nvSpPr>
        <p:spPr bwMode="auto">
          <a:xfrm>
            <a:off x="34290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150</a:t>
            </a:r>
          </a:p>
        </p:txBody>
      </p:sp>
      <p:sp>
        <p:nvSpPr>
          <p:cNvPr id="56368" name="Text Box 48"/>
          <p:cNvSpPr txBox="1">
            <a:spLocks noChangeArrowheads="1"/>
          </p:cNvSpPr>
          <p:nvPr/>
        </p:nvSpPr>
        <p:spPr bwMode="auto">
          <a:xfrm>
            <a:off x="40386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200</a:t>
            </a:r>
          </a:p>
        </p:txBody>
      </p:sp>
      <p:sp>
        <p:nvSpPr>
          <p:cNvPr id="56369" name="Text Box 49"/>
          <p:cNvSpPr txBox="1">
            <a:spLocks noChangeArrowheads="1"/>
          </p:cNvSpPr>
          <p:nvPr/>
        </p:nvSpPr>
        <p:spPr bwMode="auto">
          <a:xfrm>
            <a:off x="46482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250</a:t>
            </a:r>
          </a:p>
        </p:txBody>
      </p:sp>
      <p:sp>
        <p:nvSpPr>
          <p:cNvPr id="56370" name="Text Box 50"/>
          <p:cNvSpPr txBox="1">
            <a:spLocks noChangeArrowheads="1"/>
          </p:cNvSpPr>
          <p:nvPr/>
        </p:nvSpPr>
        <p:spPr bwMode="auto">
          <a:xfrm>
            <a:off x="5257800" y="5653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300</a:t>
            </a:r>
          </a:p>
        </p:txBody>
      </p:sp>
      <p:sp>
        <p:nvSpPr>
          <p:cNvPr id="56371" name="Text Box 51"/>
          <p:cNvSpPr txBox="1">
            <a:spLocks noChangeArrowheads="1"/>
          </p:cNvSpPr>
          <p:nvPr/>
        </p:nvSpPr>
        <p:spPr bwMode="auto">
          <a:xfrm>
            <a:off x="59436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350</a:t>
            </a:r>
          </a:p>
        </p:txBody>
      </p:sp>
      <p:sp>
        <p:nvSpPr>
          <p:cNvPr id="56372" name="Text Box 52"/>
          <p:cNvSpPr txBox="1">
            <a:spLocks noChangeArrowheads="1"/>
          </p:cNvSpPr>
          <p:nvPr/>
        </p:nvSpPr>
        <p:spPr bwMode="auto">
          <a:xfrm>
            <a:off x="65532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400</a:t>
            </a:r>
          </a:p>
        </p:txBody>
      </p:sp>
    </p:spTree>
    <p:extLst>
      <p:ext uri="{BB962C8B-B14F-4D97-AF65-F5344CB8AC3E}">
        <p14:creationId xmlns:p14="http://schemas.microsoft.com/office/powerpoint/2010/main" val="3306670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6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5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56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56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6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5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5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5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5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5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5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5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5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5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56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5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nimBg="1"/>
      <p:bldP spid="56324" grpId="0" animBg="1"/>
      <p:bldP spid="56325" grpId="0" animBg="1"/>
      <p:bldP spid="56326" grpId="0" animBg="1"/>
      <p:bldP spid="56327" grpId="0" animBg="1"/>
      <p:bldP spid="56328" grpId="0" animBg="1"/>
      <p:bldP spid="56329" grpId="0" animBg="1"/>
      <p:bldP spid="56330" grpId="0" animBg="1"/>
      <p:bldP spid="56331" grpId="0" animBg="1"/>
      <p:bldP spid="56332" grpId="0" animBg="1"/>
      <p:bldP spid="56333" grpId="0" animBg="1"/>
      <p:bldP spid="56334" grpId="0" animBg="1"/>
      <p:bldP spid="56335" grpId="0" animBg="1"/>
      <p:bldP spid="56336" grpId="0"/>
      <p:bldP spid="56337" grpId="0"/>
      <p:bldP spid="56338" grpId="0"/>
      <p:bldP spid="56341" grpId="0" animBg="1"/>
      <p:bldP spid="56342" grpId="0" animBg="1"/>
      <p:bldP spid="56343" grpId="0" animBg="1"/>
      <p:bldP spid="56344" grpId="0" animBg="1"/>
      <p:bldP spid="56345" grpId="0" animBg="1"/>
      <p:bldP spid="56346" grpId="0" animBg="1"/>
      <p:bldP spid="56347" grpId="0" animBg="1"/>
      <p:bldP spid="56348" grpId="0" animBg="1"/>
      <p:bldP spid="56349" grpId="0" animBg="1"/>
      <p:bldP spid="56350" grpId="0" animBg="1"/>
      <p:bldP spid="56354" grpId="0"/>
      <p:bldP spid="56355" grpId="0"/>
      <p:bldP spid="56356" grpId="0"/>
      <p:bldP spid="56357" grpId="0"/>
      <p:bldP spid="56358" grpId="0"/>
      <p:bldP spid="56359" grpId="0"/>
      <p:bldP spid="56360" grpId="0"/>
      <p:bldP spid="56361" grpId="0"/>
      <p:bldP spid="56362" grpId="0"/>
      <p:bldP spid="56363" grpId="0"/>
      <p:bldP spid="56364" grpId="0"/>
      <p:bldP spid="56365" grpId="0"/>
      <p:bldP spid="56366" grpId="0"/>
      <p:bldP spid="56367" grpId="0"/>
      <p:bldP spid="56368" grpId="0"/>
      <p:bldP spid="56369" grpId="0"/>
      <p:bldP spid="56370" grpId="0"/>
      <p:bldP spid="56371" grpId="0"/>
      <p:bldP spid="563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7355" y="1305342"/>
            <a:ext cx="868081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The data for demand curve D indicates that at a price of .30 per </a:t>
            </a:r>
            <a:r>
              <a:rPr lang="en-US" sz="2000" b="1" dirty="0" err="1" smtClean="0"/>
              <a:t>Binxys</a:t>
            </a:r>
            <a:r>
              <a:rPr lang="en-US" sz="2000" b="1" dirty="0" smtClean="0"/>
              <a:t>, </a:t>
            </a:r>
            <a:r>
              <a:rPr lang="en-US" sz="2000" b="1" dirty="0"/>
              <a:t>buyers would be willing to buy __________ million </a:t>
            </a:r>
            <a:r>
              <a:rPr lang="en-US" sz="2000" b="1" dirty="0" err="1" smtClean="0"/>
              <a:t>Binxys</a:t>
            </a:r>
            <a:r>
              <a:rPr lang="en-US" sz="2000" b="1" dirty="0" smtClean="0"/>
              <a:t>.  </a:t>
            </a:r>
            <a:r>
              <a:rPr lang="en-US" sz="2000" b="1" dirty="0"/>
              <a:t>Other things constant, if the price for </a:t>
            </a:r>
            <a:r>
              <a:rPr lang="en-US" sz="2000" b="1" dirty="0" err="1" smtClean="0"/>
              <a:t>Binxys</a:t>
            </a:r>
            <a:r>
              <a:rPr lang="en-US" sz="2000" b="1" dirty="0" smtClean="0"/>
              <a:t> </a:t>
            </a:r>
            <a:r>
              <a:rPr lang="en-US" sz="2000" b="1" dirty="0"/>
              <a:t>increased to .40 per </a:t>
            </a:r>
            <a:r>
              <a:rPr lang="en-US" sz="2000" b="1" dirty="0" err="1" smtClean="0"/>
              <a:t>Binxy</a:t>
            </a:r>
            <a:r>
              <a:rPr lang="en-US" sz="2000" b="1" dirty="0" smtClean="0"/>
              <a:t>,  </a:t>
            </a:r>
            <a:r>
              <a:rPr lang="en-US" sz="2000" b="1" dirty="0"/>
              <a:t>buyers would be willing to buy _______ million </a:t>
            </a:r>
            <a:r>
              <a:rPr lang="en-US" sz="2000" b="1" dirty="0" err="1" smtClean="0"/>
              <a:t>Binxy</a:t>
            </a:r>
            <a:r>
              <a:rPr lang="en-US" sz="2000" b="1" dirty="0" smtClean="0"/>
              <a:t>.  </a:t>
            </a:r>
            <a:r>
              <a:rPr lang="en-US" sz="2000" b="1" dirty="0"/>
              <a:t>Such a change would be a decrease in____________.  Other things constant, if the price of </a:t>
            </a:r>
            <a:r>
              <a:rPr lang="en-US" sz="2000" b="1" dirty="0" err="1" smtClean="0"/>
              <a:t>Binxys</a:t>
            </a:r>
            <a:r>
              <a:rPr lang="en-US" sz="2000" b="1" dirty="0" smtClean="0"/>
              <a:t> </a:t>
            </a:r>
            <a:r>
              <a:rPr lang="en-US" sz="2000" b="1" dirty="0"/>
              <a:t>decreased to .20, buyers would be willing to buy _________ million </a:t>
            </a:r>
            <a:r>
              <a:rPr lang="en-US" sz="2000" b="1" dirty="0" err="1" smtClean="0"/>
              <a:t>Binxys</a:t>
            </a:r>
            <a:r>
              <a:rPr lang="en-US" sz="2000" b="1" dirty="0" smtClean="0"/>
              <a:t>.  </a:t>
            </a:r>
            <a:r>
              <a:rPr lang="en-US" sz="2000" b="1" dirty="0"/>
              <a:t>Such a change would be called an increase in _____________________.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079422" y="1613156"/>
            <a:ext cx="2206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150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9422" y="2245439"/>
            <a:ext cx="2206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76105" y="2551771"/>
            <a:ext cx="2206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100 million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7355" y="3090988"/>
            <a:ext cx="2206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250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5169" y="3486740"/>
            <a:ext cx="2762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Quantity Demanded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101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8229761"/>
              </p:ext>
            </p:extLst>
          </p:nvPr>
        </p:nvGraphicFramePr>
        <p:xfrm>
          <a:off x="601750" y="3680034"/>
          <a:ext cx="8079065" cy="2857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8545"/>
                <a:gridCol w="4770520"/>
              </a:tblGrid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Quantity Demanded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5144" y="42683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1220724"/>
            <a:ext cx="906817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Now, let’s suppose there is a dramatic change in Federal income-tax rates that affects the disposable income of </a:t>
            </a:r>
            <a:r>
              <a:rPr lang="en-US" sz="2000" dirty="0" err="1" smtClean="0"/>
              <a:t>Binxy</a:t>
            </a:r>
            <a:r>
              <a:rPr lang="en-US" sz="2000" dirty="0" smtClean="0"/>
              <a:t> </a:t>
            </a:r>
            <a:r>
              <a:rPr lang="en-US" sz="2000" dirty="0"/>
              <a:t>buyers.  This change in income will result in a new set of data. </a:t>
            </a:r>
            <a:r>
              <a:rPr lang="en-US" sz="2000" dirty="0" smtClean="0"/>
              <a:t>Use </a:t>
            </a:r>
            <a:r>
              <a:rPr lang="en-US" sz="2000" dirty="0"/>
              <a:t>the data below to plot the new demand curve for </a:t>
            </a:r>
            <a:r>
              <a:rPr lang="en-US" sz="2000" dirty="0" err="1" smtClean="0"/>
              <a:t>Binxys</a:t>
            </a:r>
            <a:r>
              <a:rPr lang="en-US" sz="2000" dirty="0" smtClean="0"/>
              <a:t> </a:t>
            </a:r>
            <a:r>
              <a:rPr lang="en-US" sz="2000" dirty="0"/>
              <a:t>on the front page of this packet.  Label the new demand curve D1 and fill in the information below.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09006"/>
            <a:ext cx="3110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Demand Shift: D1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01570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rial" charset="0"/>
              </a:rPr>
              <a:t>Binxys</a:t>
            </a:r>
            <a:endParaRPr lang="en-US" dirty="0">
              <a:latin typeface="Arial" charset="0"/>
            </a:endParaRPr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2041525" y="1219200"/>
            <a:ext cx="0" cy="419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2041525" y="54102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2514600" y="2514600"/>
            <a:ext cx="381000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2041525" y="2438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26670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32766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38862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44958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51054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57150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H="1">
            <a:off x="1828800" y="3200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flipH="1">
            <a:off x="1828800" y="1371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 flipH="1">
            <a:off x="1828800" y="4724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 rot="-5400000">
            <a:off x="-1019786" y="3154363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/>
              <a:t>Prices per </a:t>
            </a:r>
            <a:r>
              <a:rPr lang="en-US" sz="2000" b="1" dirty="0" err="1" smtClean="0"/>
              <a:t>Binxy</a:t>
            </a:r>
            <a:endParaRPr lang="en-US" sz="2000" b="1" dirty="0"/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2041525" y="6080125"/>
            <a:ext cx="533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/>
              <a:t>Quantity </a:t>
            </a:r>
            <a:r>
              <a:rPr lang="en-US" sz="2000" b="1" dirty="0" smtClean="0"/>
              <a:t>(Millions </a:t>
            </a:r>
            <a:r>
              <a:rPr lang="en-US" sz="2000" b="1" dirty="0"/>
              <a:t>of </a:t>
            </a:r>
            <a:r>
              <a:rPr lang="en-US" sz="2000" b="1" dirty="0" err="1" smtClean="0"/>
              <a:t>Binxys</a:t>
            </a:r>
            <a:r>
              <a:rPr lang="en-US" sz="2000" b="1" dirty="0"/>
              <a:t>)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6400800" y="4800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D</a:t>
            </a:r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>
            <a:off x="63246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 flipH="1">
            <a:off x="18288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 flipH="1">
            <a:off x="1828800" y="3581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 flipH="1">
            <a:off x="1828800" y="5105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 flipH="1">
            <a:off x="1828800" y="2133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6" name="Line 26"/>
          <p:cNvSpPr>
            <a:spLocks noChangeShapeType="1"/>
          </p:cNvSpPr>
          <p:nvPr/>
        </p:nvSpPr>
        <p:spPr bwMode="auto">
          <a:xfrm flipH="1">
            <a:off x="1828800" y="2514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7" name="Line 27"/>
          <p:cNvSpPr>
            <a:spLocks noChangeShapeType="1"/>
          </p:cNvSpPr>
          <p:nvPr/>
        </p:nvSpPr>
        <p:spPr bwMode="auto">
          <a:xfrm flipH="1">
            <a:off x="1828800" y="2819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8" name="Line 28"/>
          <p:cNvSpPr>
            <a:spLocks noChangeShapeType="1"/>
          </p:cNvSpPr>
          <p:nvPr/>
        </p:nvSpPr>
        <p:spPr bwMode="auto">
          <a:xfrm flipH="1">
            <a:off x="1828800" y="3962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9" name="Line 29"/>
          <p:cNvSpPr>
            <a:spLocks noChangeShapeType="1"/>
          </p:cNvSpPr>
          <p:nvPr/>
        </p:nvSpPr>
        <p:spPr bwMode="auto">
          <a:xfrm flipH="1">
            <a:off x="1828800" y="4343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0" name="Line 30"/>
          <p:cNvSpPr>
            <a:spLocks noChangeShapeType="1"/>
          </p:cNvSpPr>
          <p:nvPr/>
        </p:nvSpPr>
        <p:spPr bwMode="auto">
          <a:xfrm>
            <a:off x="69342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3" name="Line 31"/>
          <p:cNvSpPr>
            <a:spLocks noChangeShapeType="1"/>
          </p:cNvSpPr>
          <p:nvPr/>
        </p:nvSpPr>
        <p:spPr bwMode="auto">
          <a:xfrm>
            <a:off x="5715000" y="5105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2" name="Line 32"/>
          <p:cNvSpPr>
            <a:spLocks noChangeShapeType="1"/>
          </p:cNvSpPr>
          <p:nvPr/>
        </p:nvSpPr>
        <p:spPr bwMode="auto">
          <a:xfrm flipH="1" flipV="1">
            <a:off x="2667000" y="2590800"/>
            <a:ext cx="3124200" cy="1905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3" name="Text Box 33"/>
          <p:cNvSpPr txBox="1">
            <a:spLocks noChangeArrowheads="1"/>
          </p:cNvSpPr>
          <p:nvPr/>
        </p:nvSpPr>
        <p:spPr bwMode="auto">
          <a:xfrm>
            <a:off x="5562600" y="50292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009900"/>
                </a:solidFill>
              </a:rPr>
              <a:t>D1</a:t>
            </a:r>
          </a:p>
        </p:txBody>
      </p:sp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1219200" y="1219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.55</a:t>
            </a:r>
          </a:p>
        </p:txBody>
      </p:sp>
      <p:sp>
        <p:nvSpPr>
          <p:cNvPr id="56355" name="Text Box 35"/>
          <p:cNvSpPr txBox="1">
            <a:spLocks noChangeArrowheads="1"/>
          </p:cNvSpPr>
          <p:nvPr/>
        </p:nvSpPr>
        <p:spPr bwMode="auto">
          <a:xfrm>
            <a:off x="1219200" y="1524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.50</a:t>
            </a:r>
          </a:p>
        </p:txBody>
      </p:sp>
      <p:sp>
        <p:nvSpPr>
          <p:cNvPr id="56356" name="Text Box 36"/>
          <p:cNvSpPr txBox="1">
            <a:spLocks noChangeArrowheads="1"/>
          </p:cNvSpPr>
          <p:nvPr/>
        </p:nvSpPr>
        <p:spPr bwMode="auto">
          <a:xfrm>
            <a:off x="1219200" y="1905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.45</a:t>
            </a:r>
          </a:p>
        </p:txBody>
      </p:sp>
      <p:sp>
        <p:nvSpPr>
          <p:cNvPr id="56357" name="Text Box 37"/>
          <p:cNvSpPr txBox="1">
            <a:spLocks noChangeArrowheads="1"/>
          </p:cNvSpPr>
          <p:nvPr/>
        </p:nvSpPr>
        <p:spPr bwMode="auto">
          <a:xfrm>
            <a:off x="1219200" y="2286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.40</a:t>
            </a:r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1219200" y="2667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.35</a:t>
            </a:r>
          </a:p>
        </p:txBody>
      </p:sp>
      <p:sp>
        <p:nvSpPr>
          <p:cNvPr id="56359" name="Text Box 39"/>
          <p:cNvSpPr txBox="1">
            <a:spLocks noChangeArrowheads="1"/>
          </p:cNvSpPr>
          <p:nvPr/>
        </p:nvSpPr>
        <p:spPr bwMode="auto">
          <a:xfrm>
            <a:off x="1219200" y="2986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.30</a:t>
            </a:r>
          </a:p>
        </p:txBody>
      </p:sp>
      <p:sp>
        <p:nvSpPr>
          <p:cNvPr id="56360" name="Text Box 40"/>
          <p:cNvSpPr txBox="1">
            <a:spLocks noChangeArrowheads="1"/>
          </p:cNvSpPr>
          <p:nvPr/>
        </p:nvSpPr>
        <p:spPr bwMode="auto">
          <a:xfrm>
            <a:off x="1219200" y="3367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.25</a:t>
            </a:r>
          </a:p>
        </p:txBody>
      </p:sp>
      <p:sp>
        <p:nvSpPr>
          <p:cNvPr id="56361" name="Text Box 41"/>
          <p:cNvSpPr txBox="1">
            <a:spLocks noChangeArrowheads="1"/>
          </p:cNvSpPr>
          <p:nvPr/>
        </p:nvSpPr>
        <p:spPr bwMode="auto">
          <a:xfrm>
            <a:off x="1219200" y="3733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.20</a:t>
            </a:r>
          </a:p>
        </p:txBody>
      </p:sp>
      <p:sp>
        <p:nvSpPr>
          <p:cNvPr id="56362" name="Text Box 42"/>
          <p:cNvSpPr txBox="1">
            <a:spLocks noChangeArrowheads="1"/>
          </p:cNvSpPr>
          <p:nvPr/>
        </p:nvSpPr>
        <p:spPr bwMode="auto">
          <a:xfrm>
            <a:off x="1219200" y="4114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.15</a:t>
            </a:r>
          </a:p>
        </p:txBody>
      </p:sp>
      <p:sp>
        <p:nvSpPr>
          <p:cNvPr id="56363" name="Text Box 43"/>
          <p:cNvSpPr txBox="1">
            <a:spLocks noChangeArrowheads="1"/>
          </p:cNvSpPr>
          <p:nvPr/>
        </p:nvSpPr>
        <p:spPr bwMode="auto">
          <a:xfrm>
            <a:off x="1219200" y="4495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.10</a:t>
            </a:r>
          </a:p>
        </p:txBody>
      </p:sp>
      <p:sp>
        <p:nvSpPr>
          <p:cNvPr id="56364" name="Text Box 44"/>
          <p:cNvSpPr txBox="1">
            <a:spLocks noChangeArrowheads="1"/>
          </p:cNvSpPr>
          <p:nvPr/>
        </p:nvSpPr>
        <p:spPr bwMode="auto">
          <a:xfrm>
            <a:off x="1219200" y="4891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.05</a:t>
            </a:r>
          </a:p>
        </p:txBody>
      </p:sp>
      <p:sp>
        <p:nvSpPr>
          <p:cNvPr id="56365" name="Text Box 45"/>
          <p:cNvSpPr txBox="1">
            <a:spLocks noChangeArrowheads="1"/>
          </p:cNvSpPr>
          <p:nvPr/>
        </p:nvSpPr>
        <p:spPr bwMode="auto">
          <a:xfrm>
            <a:off x="22098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50</a:t>
            </a:r>
          </a:p>
        </p:txBody>
      </p:sp>
      <p:sp>
        <p:nvSpPr>
          <p:cNvPr id="56366" name="Text Box 46"/>
          <p:cNvSpPr txBox="1">
            <a:spLocks noChangeArrowheads="1"/>
          </p:cNvSpPr>
          <p:nvPr/>
        </p:nvSpPr>
        <p:spPr bwMode="auto">
          <a:xfrm>
            <a:off x="28194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100</a:t>
            </a:r>
          </a:p>
        </p:txBody>
      </p:sp>
      <p:sp>
        <p:nvSpPr>
          <p:cNvPr id="56367" name="Text Box 47"/>
          <p:cNvSpPr txBox="1">
            <a:spLocks noChangeArrowheads="1"/>
          </p:cNvSpPr>
          <p:nvPr/>
        </p:nvSpPr>
        <p:spPr bwMode="auto">
          <a:xfrm>
            <a:off x="34290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150</a:t>
            </a:r>
          </a:p>
        </p:txBody>
      </p:sp>
      <p:sp>
        <p:nvSpPr>
          <p:cNvPr id="56368" name="Text Box 48"/>
          <p:cNvSpPr txBox="1">
            <a:spLocks noChangeArrowheads="1"/>
          </p:cNvSpPr>
          <p:nvPr/>
        </p:nvSpPr>
        <p:spPr bwMode="auto">
          <a:xfrm>
            <a:off x="40386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200</a:t>
            </a:r>
          </a:p>
        </p:txBody>
      </p:sp>
      <p:sp>
        <p:nvSpPr>
          <p:cNvPr id="56369" name="Text Box 49"/>
          <p:cNvSpPr txBox="1">
            <a:spLocks noChangeArrowheads="1"/>
          </p:cNvSpPr>
          <p:nvPr/>
        </p:nvSpPr>
        <p:spPr bwMode="auto">
          <a:xfrm>
            <a:off x="46482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250</a:t>
            </a:r>
          </a:p>
        </p:txBody>
      </p:sp>
      <p:sp>
        <p:nvSpPr>
          <p:cNvPr id="56370" name="Text Box 50"/>
          <p:cNvSpPr txBox="1">
            <a:spLocks noChangeArrowheads="1"/>
          </p:cNvSpPr>
          <p:nvPr/>
        </p:nvSpPr>
        <p:spPr bwMode="auto">
          <a:xfrm>
            <a:off x="5257800" y="5653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300</a:t>
            </a:r>
          </a:p>
        </p:txBody>
      </p:sp>
      <p:sp>
        <p:nvSpPr>
          <p:cNvPr id="56371" name="Text Box 51"/>
          <p:cNvSpPr txBox="1">
            <a:spLocks noChangeArrowheads="1"/>
          </p:cNvSpPr>
          <p:nvPr/>
        </p:nvSpPr>
        <p:spPr bwMode="auto">
          <a:xfrm>
            <a:off x="59436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350</a:t>
            </a:r>
          </a:p>
        </p:txBody>
      </p:sp>
      <p:sp>
        <p:nvSpPr>
          <p:cNvPr id="56372" name="Text Box 52"/>
          <p:cNvSpPr txBox="1">
            <a:spLocks noChangeArrowheads="1"/>
          </p:cNvSpPr>
          <p:nvPr/>
        </p:nvSpPr>
        <p:spPr bwMode="auto">
          <a:xfrm>
            <a:off x="65532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400</a:t>
            </a:r>
          </a:p>
        </p:txBody>
      </p:sp>
    </p:spTree>
    <p:extLst>
      <p:ext uri="{BB962C8B-B14F-4D97-AF65-F5344CB8AC3E}">
        <p14:creationId xmlns:p14="http://schemas.microsoft.com/office/powerpoint/2010/main" val="2039075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6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56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56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56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5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5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5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5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5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5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5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5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56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5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5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3.33333E-6 L -0.0125 0.08333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5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nimBg="1"/>
      <p:bldP spid="56325" grpId="0" animBg="1"/>
      <p:bldP spid="56326" grpId="0" animBg="1"/>
      <p:bldP spid="56327" grpId="0" animBg="1"/>
      <p:bldP spid="56328" grpId="0" animBg="1"/>
      <p:bldP spid="56329" grpId="0" animBg="1"/>
      <p:bldP spid="56330" grpId="0" animBg="1"/>
      <p:bldP spid="56331" grpId="0" animBg="1"/>
      <p:bldP spid="56332" grpId="0" animBg="1"/>
      <p:bldP spid="56333" grpId="0" animBg="1"/>
      <p:bldP spid="56334" grpId="0" animBg="1"/>
      <p:bldP spid="56335" grpId="0" animBg="1"/>
      <p:bldP spid="56336" grpId="0"/>
      <p:bldP spid="56337" grpId="0"/>
      <p:bldP spid="56338" grpId="0"/>
      <p:bldP spid="56341" grpId="0" animBg="1"/>
      <p:bldP spid="56342" grpId="0" animBg="1"/>
      <p:bldP spid="56343" grpId="0" animBg="1"/>
      <p:bldP spid="56344" grpId="0" animBg="1"/>
      <p:bldP spid="56345" grpId="0" animBg="1"/>
      <p:bldP spid="56346" grpId="0" animBg="1"/>
      <p:bldP spid="56347" grpId="0" animBg="1"/>
      <p:bldP spid="56348" grpId="0" animBg="1"/>
      <p:bldP spid="56349" grpId="0" animBg="1"/>
      <p:bldP spid="56350" grpId="0" animBg="1"/>
      <p:bldP spid="56352" grpId="0" animBg="1"/>
      <p:bldP spid="56352" grpId="1" animBg="1"/>
      <p:bldP spid="56353" grpId="0"/>
      <p:bldP spid="56354" grpId="0"/>
      <p:bldP spid="56355" grpId="0"/>
      <p:bldP spid="56356" grpId="0"/>
      <p:bldP spid="56357" grpId="0"/>
      <p:bldP spid="56358" grpId="0"/>
      <p:bldP spid="56359" grpId="0"/>
      <p:bldP spid="56360" grpId="0"/>
      <p:bldP spid="56361" grpId="0"/>
      <p:bldP spid="56362" grpId="0"/>
      <p:bldP spid="56363" grpId="0"/>
      <p:bldP spid="56364" grpId="0"/>
      <p:bldP spid="56365" grpId="0"/>
      <p:bldP spid="56366" grpId="0"/>
      <p:bldP spid="56367" grpId="0"/>
      <p:bldP spid="56368" grpId="0"/>
      <p:bldP spid="56369" grpId="0"/>
      <p:bldP spid="56370" grpId="0"/>
      <p:bldP spid="56371" grpId="0"/>
      <p:bldP spid="563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0925" y="1347910"/>
            <a:ext cx="899307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Comparing the new demand curve (D1) with the original demand curve (D), we can say that the change in the demand for </a:t>
            </a:r>
            <a:r>
              <a:rPr lang="en-US" sz="2000" b="1" dirty="0" err="1" smtClean="0"/>
              <a:t>Binxys</a:t>
            </a:r>
            <a:r>
              <a:rPr lang="en-US" sz="2000" b="1" dirty="0" smtClean="0"/>
              <a:t> </a:t>
            </a:r>
            <a:r>
              <a:rPr lang="en-US" sz="2000" b="1" dirty="0"/>
              <a:t>results in a shift of the demand curve to the ___________________. </a:t>
            </a:r>
            <a:endParaRPr lang="en-US" sz="2000" dirty="0"/>
          </a:p>
          <a:p>
            <a:r>
              <a:rPr lang="en-US" sz="2000" b="1" dirty="0"/>
              <a:t> </a:t>
            </a:r>
            <a:endParaRPr lang="en-US" sz="2000" dirty="0"/>
          </a:p>
          <a:p>
            <a:r>
              <a:rPr lang="en-US" sz="2000" b="1" dirty="0"/>
              <a:t>Such a shift indicates that at each of the possible prices shown, buyers are now willing to buy a _________________quantity; and at each of the possible quantities shown, buyers are willing to offer a _________________ maximum price.  The cause of this demand curve shift was an___________ in tax rates that ____________________ the disposable income of </a:t>
            </a:r>
            <a:r>
              <a:rPr lang="en-US" sz="2000" b="1" dirty="0" err="1" smtClean="0"/>
              <a:t>Binxy</a:t>
            </a:r>
            <a:r>
              <a:rPr lang="en-US" sz="2000" b="1" dirty="0" smtClean="0"/>
              <a:t> </a:t>
            </a:r>
            <a:r>
              <a:rPr lang="en-US" sz="2000" b="1" dirty="0"/>
              <a:t>buyers. 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350816" y="1941827"/>
            <a:ext cx="2227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left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7499" y="2851449"/>
            <a:ext cx="2206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smaller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260" y="3447746"/>
            <a:ext cx="2206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lower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23750" y="3817078"/>
            <a:ext cx="2206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increase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54133" y="3817078"/>
            <a:ext cx="2762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decreases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441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70616"/>
            <a:ext cx="3110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Demand Shift: D2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0" y="1613118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Now, let’s suppose that there is a dramatic change in people’s tastes and preference for </a:t>
            </a:r>
            <a:r>
              <a:rPr lang="en-US" sz="2000" dirty="0" err="1" smtClean="0"/>
              <a:t>Binxys</a:t>
            </a:r>
            <a:r>
              <a:rPr lang="en-US" sz="2000" dirty="0"/>
              <a:t>.  This change will result in a new set of data.  Use the data below to plot the new demand curve for </a:t>
            </a:r>
            <a:r>
              <a:rPr lang="en-US" sz="2000" dirty="0" err="1" smtClean="0"/>
              <a:t>Binxys</a:t>
            </a:r>
            <a:r>
              <a:rPr lang="en-US" sz="2000" dirty="0" smtClean="0"/>
              <a:t> </a:t>
            </a:r>
            <a:r>
              <a:rPr lang="en-US" sz="2000" dirty="0"/>
              <a:t>on the front of this packet.  Label the new demand curve D2 and fill in the information below.</a:t>
            </a:r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68089500"/>
              </p:ext>
            </p:extLst>
          </p:nvPr>
        </p:nvGraphicFramePr>
        <p:xfrm>
          <a:off x="622567" y="3376137"/>
          <a:ext cx="8079065" cy="326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8545"/>
                <a:gridCol w="4770520"/>
              </a:tblGrid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Quantity Demanded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350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408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417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rial" charset="0"/>
              </a:rPr>
              <a:t>Binxys</a:t>
            </a:r>
            <a:endParaRPr lang="en-US" dirty="0">
              <a:latin typeface="Arial" charset="0"/>
            </a:endParaRPr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2041525" y="1219200"/>
            <a:ext cx="0" cy="419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2041525" y="54102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2514600" y="2514600"/>
            <a:ext cx="381000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2041525" y="2438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26670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32766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38862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44958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51054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57150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H="1">
            <a:off x="1828800" y="3200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flipH="1">
            <a:off x="1828800" y="1371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 flipH="1">
            <a:off x="1828800" y="4724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 rot="-5400000">
            <a:off x="-1001799" y="3040063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/>
              <a:t>Prices per </a:t>
            </a:r>
            <a:r>
              <a:rPr lang="en-US" sz="2000" b="1" dirty="0" err="1" smtClean="0"/>
              <a:t>Binxy</a:t>
            </a:r>
            <a:endParaRPr lang="en-US" sz="2000" b="1" dirty="0"/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2041525" y="6080125"/>
            <a:ext cx="533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/>
              <a:t>Quantity </a:t>
            </a:r>
            <a:r>
              <a:rPr lang="en-US" sz="2000" b="1" dirty="0" smtClean="0"/>
              <a:t>(Millions </a:t>
            </a:r>
            <a:r>
              <a:rPr lang="en-US" sz="2000" b="1" dirty="0"/>
              <a:t>of </a:t>
            </a:r>
            <a:r>
              <a:rPr lang="en-US" sz="2000" b="1" dirty="0" err="1" smtClean="0"/>
              <a:t>Binxys</a:t>
            </a:r>
            <a:r>
              <a:rPr lang="en-US" sz="2000" b="1" dirty="0"/>
              <a:t>)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6400800" y="4800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D</a:t>
            </a:r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>
            <a:off x="2514600" y="2514600"/>
            <a:ext cx="3810000" cy="2286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6918325" y="4267200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1">
                <a:solidFill>
                  <a:srgbClr val="FF0000"/>
                </a:solidFill>
              </a:rPr>
              <a:t>D2</a:t>
            </a:r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>
            <a:off x="63246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 flipH="1">
            <a:off x="18288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 flipH="1">
            <a:off x="1828800" y="3581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 flipH="1">
            <a:off x="1828800" y="5105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 flipH="1">
            <a:off x="1828800" y="2133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6" name="Line 26"/>
          <p:cNvSpPr>
            <a:spLocks noChangeShapeType="1"/>
          </p:cNvSpPr>
          <p:nvPr/>
        </p:nvSpPr>
        <p:spPr bwMode="auto">
          <a:xfrm flipH="1">
            <a:off x="1828800" y="2514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7" name="Line 27"/>
          <p:cNvSpPr>
            <a:spLocks noChangeShapeType="1"/>
          </p:cNvSpPr>
          <p:nvPr/>
        </p:nvSpPr>
        <p:spPr bwMode="auto">
          <a:xfrm flipH="1">
            <a:off x="1828800" y="2819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8" name="Line 28"/>
          <p:cNvSpPr>
            <a:spLocks noChangeShapeType="1"/>
          </p:cNvSpPr>
          <p:nvPr/>
        </p:nvSpPr>
        <p:spPr bwMode="auto">
          <a:xfrm flipH="1">
            <a:off x="1828800" y="3962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9" name="Line 29"/>
          <p:cNvSpPr>
            <a:spLocks noChangeShapeType="1"/>
          </p:cNvSpPr>
          <p:nvPr/>
        </p:nvSpPr>
        <p:spPr bwMode="auto">
          <a:xfrm flipH="1">
            <a:off x="1828800" y="4343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0" name="Line 30"/>
          <p:cNvSpPr>
            <a:spLocks noChangeShapeType="1"/>
          </p:cNvSpPr>
          <p:nvPr/>
        </p:nvSpPr>
        <p:spPr bwMode="auto">
          <a:xfrm>
            <a:off x="69342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3" name="Line 31"/>
          <p:cNvSpPr>
            <a:spLocks noChangeShapeType="1"/>
          </p:cNvSpPr>
          <p:nvPr/>
        </p:nvSpPr>
        <p:spPr bwMode="auto">
          <a:xfrm>
            <a:off x="5715000" y="5105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2" name="Line 32"/>
          <p:cNvSpPr>
            <a:spLocks noChangeShapeType="1"/>
          </p:cNvSpPr>
          <p:nvPr/>
        </p:nvSpPr>
        <p:spPr bwMode="auto">
          <a:xfrm flipH="1" flipV="1">
            <a:off x="2667000" y="2590800"/>
            <a:ext cx="3124200" cy="1905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3" name="Text Box 33"/>
          <p:cNvSpPr txBox="1">
            <a:spLocks noChangeArrowheads="1"/>
          </p:cNvSpPr>
          <p:nvPr/>
        </p:nvSpPr>
        <p:spPr bwMode="auto">
          <a:xfrm>
            <a:off x="5562600" y="50292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9900"/>
                </a:solidFill>
              </a:rPr>
              <a:t>D1</a:t>
            </a:r>
          </a:p>
        </p:txBody>
      </p:sp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1219200" y="1219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.55</a:t>
            </a:r>
          </a:p>
        </p:txBody>
      </p:sp>
      <p:sp>
        <p:nvSpPr>
          <p:cNvPr id="56355" name="Text Box 35"/>
          <p:cNvSpPr txBox="1">
            <a:spLocks noChangeArrowheads="1"/>
          </p:cNvSpPr>
          <p:nvPr/>
        </p:nvSpPr>
        <p:spPr bwMode="auto">
          <a:xfrm>
            <a:off x="1219200" y="1524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.50</a:t>
            </a:r>
          </a:p>
        </p:txBody>
      </p:sp>
      <p:sp>
        <p:nvSpPr>
          <p:cNvPr id="56356" name="Text Box 36"/>
          <p:cNvSpPr txBox="1">
            <a:spLocks noChangeArrowheads="1"/>
          </p:cNvSpPr>
          <p:nvPr/>
        </p:nvSpPr>
        <p:spPr bwMode="auto">
          <a:xfrm>
            <a:off x="1219200" y="1905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.45</a:t>
            </a:r>
          </a:p>
        </p:txBody>
      </p:sp>
      <p:sp>
        <p:nvSpPr>
          <p:cNvPr id="56357" name="Text Box 37"/>
          <p:cNvSpPr txBox="1">
            <a:spLocks noChangeArrowheads="1"/>
          </p:cNvSpPr>
          <p:nvPr/>
        </p:nvSpPr>
        <p:spPr bwMode="auto">
          <a:xfrm>
            <a:off x="1219200" y="2286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.40</a:t>
            </a:r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1219200" y="2667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.35</a:t>
            </a:r>
          </a:p>
        </p:txBody>
      </p:sp>
      <p:sp>
        <p:nvSpPr>
          <p:cNvPr id="56359" name="Text Box 39"/>
          <p:cNvSpPr txBox="1">
            <a:spLocks noChangeArrowheads="1"/>
          </p:cNvSpPr>
          <p:nvPr/>
        </p:nvSpPr>
        <p:spPr bwMode="auto">
          <a:xfrm>
            <a:off x="1219200" y="2986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.30</a:t>
            </a:r>
          </a:p>
        </p:txBody>
      </p:sp>
      <p:sp>
        <p:nvSpPr>
          <p:cNvPr id="56360" name="Text Box 40"/>
          <p:cNvSpPr txBox="1">
            <a:spLocks noChangeArrowheads="1"/>
          </p:cNvSpPr>
          <p:nvPr/>
        </p:nvSpPr>
        <p:spPr bwMode="auto">
          <a:xfrm>
            <a:off x="1219200" y="3367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.25</a:t>
            </a:r>
          </a:p>
        </p:txBody>
      </p:sp>
      <p:sp>
        <p:nvSpPr>
          <p:cNvPr id="56361" name="Text Box 41"/>
          <p:cNvSpPr txBox="1">
            <a:spLocks noChangeArrowheads="1"/>
          </p:cNvSpPr>
          <p:nvPr/>
        </p:nvSpPr>
        <p:spPr bwMode="auto">
          <a:xfrm>
            <a:off x="1219200" y="3733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.20</a:t>
            </a:r>
          </a:p>
        </p:txBody>
      </p:sp>
      <p:sp>
        <p:nvSpPr>
          <p:cNvPr id="56362" name="Text Box 42"/>
          <p:cNvSpPr txBox="1">
            <a:spLocks noChangeArrowheads="1"/>
          </p:cNvSpPr>
          <p:nvPr/>
        </p:nvSpPr>
        <p:spPr bwMode="auto">
          <a:xfrm>
            <a:off x="1219200" y="4114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.15</a:t>
            </a:r>
          </a:p>
        </p:txBody>
      </p:sp>
      <p:sp>
        <p:nvSpPr>
          <p:cNvPr id="56363" name="Text Box 43"/>
          <p:cNvSpPr txBox="1">
            <a:spLocks noChangeArrowheads="1"/>
          </p:cNvSpPr>
          <p:nvPr/>
        </p:nvSpPr>
        <p:spPr bwMode="auto">
          <a:xfrm>
            <a:off x="1219200" y="4495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.10</a:t>
            </a:r>
          </a:p>
        </p:txBody>
      </p:sp>
      <p:sp>
        <p:nvSpPr>
          <p:cNvPr id="56364" name="Text Box 44"/>
          <p:cNvSpPr txBox="1">
            <a:spLocks noChangeArrowheads="1"/>
          </p:cNvSpPr>
          <p:nvPr/>
        </p:nvSpPr>
        <p:spPr bwMode="auto">
          <a:xfrm>
            <a:off x="1219200" y="4891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.05</a:t>
            </a:r>
          </a:p>
        </p:txBody>
      </p:sp>
      <p:sp>
        <p:nvSpPr>
          <p:cNvPr id="56365" name="Text Box 45"/>
          <p:cNvSpPr txBox="1">
            <a:spLocks noChangeArrowheads="1"/>
          </p:cNvSpPr>
          <p:nvPr/>
        </p:nvSpPr>
        <p:spPr bwMode="auto">
          <a:xfrm>
            <a:off x="22098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50</a:t>
            </a:r>
          </a:p>
        </p:txBody>
      </p:sp>
      <p:sp>
        <p:nvSpPr>
          <p:cNvPr id="56366" name="Text Box 46"/>
          <p:cNvSpPr txBox="1">
            <a:spLocks noChangeArrowheads="1"/>
          </p:cNvSpPr>
          <p:nvPr/>
        </p:nvSpPr>
        <p:spPr bwMode="auto">
          <a:xfrm>
            <a:off x="28194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100</a:t>
            </a:r>
          </a:p>
        </p:txBody>
      </p:sp>
      <p:sp>
        <p:nvSpPr>
          <p:cNvPr id="56367" name="Text Box 47"/>
          <p:cNvSpPr txBox="1">
            <a:spLocks noChangeArrowheads="1"/>
          </p:cNvSpPr>
          <p:nvPr/>
        </p:nvSpPr>
        <p:spPr bwMode="auto">
          <a:xfrm>
            <a:off x="34290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150</a:t>
            </a:r>
          </a:p>
        </p:txBody>
      </p:sp>
      <p:sp>
        <p:nvSpPr>
          <p:cNvPr id="56368" name="Text Box 48"/>
          <p:cNvSpPr txBox="1">
            <a:spLocks noChangeArrowheads="1"/>
          </p:cNvSpPr>
          <p:nvPr/>
        </p:nvSpPr>
        <p:spPr bwMode="auto">
          <a:xfrm>
            <a:off x="40386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200</a:t>
            </a:r>
          </a:p>
        </p:txBody>
      </p:sp>
      <p:sp>
        <p:nvSpPr>
          <p:cNvPr id="56369" name="Text Box 49"/>
          <p:cNvSpPr txBox="1">
            <a:spLocks noChangeArrowheads="1"/>
          </p:cNvSpPr>
          <p:nvPr/>
        </p:nvSpPr>
        <p:spPr bwMode="auto">
          <a:xfrm>
            <a:off x="46482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250</a:t>
            </a:r>
          </a:p>
        </p:txBody>
      </p:sp>
      <p:sp>
        <p:nvSpPr>
          <p:cNvPr id="56370" name="Text Box 50"/>
          <p:cNvSpPr txBox="1">
            <a:spLocks noChangeArrowheads="1"/>
          </p:cNvSpPr>
          <p:nvPr/>
        </p:nvSpPr>
        <p:spPr bwMode="auto">
          <a:xfrm>
            <a:off x="5257800" y="5653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300</a:t>
            </a:r>
          </a:p>
        </p:txBody>
      </p:sp>
      <p:sp>
        <p:nvSpPr>
          <p:cNvPr id="56371" name="Text Box 51"/>
          <p:cNvSpPr txBox="1">
            <a:spLocks noChangeArrowheads="1"/>
          </p:cNvSpPr>
          <p:nvPr/>
        </p:nvSpPr>
        <p:spPr bwMode="auto">
          <a:xfrm>
            <a:off x="59436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350</a:t>
            </a:r>
          </a:p>
        </p:txBody>
      </p:sp>
      <p:sp>
        <p:nvSpPr>
          <p:cNvPr id="56372" name="Text Box 52"/>
          <p:cNvSpPr txBox="1">
            <a:spLocks noChangeArrowheads="1"/>
          </p:cNvSpPr>
          <p:nvPr/>
        </p:nvSpPr>
        <p:spPr bwMode="auto">
          <a:xfrm>
            <a:off x="6553200" y="5638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400</a:t>
            </a:r>
          </a:p>
        </p:txBody>
      </p:sp>
    </p:spTree>
    <p:extLst>
      <p:ext uri="{BB962C8B-B14F-4D97-AF65-F5344CB8AC3E}">
        <p14:creationId xmlns:p14="http://schemas.microsoft.com/office/powerpoint/2010/main" val="544248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6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5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56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56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6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5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5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5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5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5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5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5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5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5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56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5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5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3.33333E-6 L -0.0125 0.08333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5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0875 -0.00555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75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nimBg="1"/>
      <p:bldP spid="56324" grpId="0" animBg="1"/>
      <p:bldP spid="56325" grpId="0" animBg="1"/>
      <p:bldP spid="56326" grpId="0" animBg="1"/>
      <p:bldP spid="56327" grpId="0" animBg="1"/>
      <p:bldP spid="56328" grpId="0" animBg="1"/>
      <p:bldP spid="56329" grpId="0" animBg="1"/>
      <p:bldP spid="56330" grpId="0" animBg="1"/>
      <p:bldP spid="56331" grpId="0" animBg="1"/>
      <p:bldP spid="56332" grpId="0" animBg="1"/>
      <p:bldP spid="56333" grpId="0" animBg="1"/>
      <p:bldP spid="56334" grpId="0" animBg="1"/>
      <p:bldP spid="56335" grpId="0" animBg="1"/>
      <p:bldP spid="56336" grpId="0"/>
      <p:bldP spid="56337" grpId="0"/>
      <p:bldP spid="56338" grpId="0"/>
      <p:bldP spid="56339" grpId="0" animBg="1"/>
      <p:bldP spid="56339" grpId="1" animBg="1"/>
      <p:bldP spid="56340" grpId="0"/>
      <p:bldP spid="56341" grpId="0" animBg="1"/>
      <p:bldP spid="56342" grpId="0" animBg="1"/>
      <p:bldP spid="56343" grpId="0" animBg="1"/>
      <p:bldP spid="56344" grpId="0" animBg="1"/>
      <p:bldP spid="56345" grpId="0" animBg="1"/>
      <p:bldP spid="56346" grpId="0" animBg="1"/>
      <p:bldP spid="56347" grpId="0" animBg="1"/>
      <p:bldP spid="56348" grpId="0" animBg="1"/>
      <p:bldP spid="56349" grpId="0" animBg="1"/>
      <p:bldP spid="56350" grpId="0" animBg="1"/>
      <p:bldP spid="56352" grpId="0" animBg="1"/>
      <p:bldP spid="56352" grpId="1" animBg="1"/>
      <p:bldP spid="56353" grpId="0"/>
      <p:bldP spid="56354" grpId="0"/>
      <p:bldP spid="56355" grpId="0"/>
      <p:bldP spid="56356" grpId="0"/>
      <p:bldP spid="56357" grpId="0"/>
      <p:bldP spid="56358" grpId="0"/>
      <p:bldP spid="56359" grpId="0"/>
      <p:bldP spid="56360" grpId="0"/>
      <p:bldP spid="56361" grpId="0"/>
      <p:bldP spid="56362" grpId="0"/>
      <p:bldP spid="56363" grpId="0"/>
      <p:bldP spid="56364" grpId="0"/>
      <p:bldP spid="56365" grpId="0"/>
      <p:bldP spid="56366" grpId="0"/>
      <p:bldP spid="56367" grpId="0"/>
      <p:bldP spid="56368" grpId="0"/>
      <p:bldP spid="56369" grpId="0"/>
      <p:bldP spid="56370" grpId="0"/>
      <p:bldP spid="56371" grpId="0"/>
      <p:bldP spid="56372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4290</TotalTime>
  <Words>1077</Words>
  <Application>Microsoft Macintosh PowerPoint</Application>
  <PresentationFormat>On-screen Show (4:3)</PresentationFormat>
  <Paragraphs>349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Slipstream</vt:lpstr>
      <vt:lpstr>Demand and Supply</vt:lpstr>
      <vt:lpstr>PowerPoint Presentation</vt:lpstr>
      <vt:lpstr>Binxys</vt:lpstr>
      <vt:lpstr>PowerPoint Presentation</vt:lpstr>
      <vt:lpstr>PowerPoint Presentation</vt:lpstr>
      <vt:lpstr>Binxys</vt:lpstr>
      <vt:lpstr>PowerPoint Presentation</vt:lpstr>
      <vt:lpstr>PowerPoint Presentation</vt:lpstr>
      <vt:lpstr>Binxys</vt:lpstr>
      <vt:lpstr>PowerPoint Presentation</vt:lpstr>
      <vt:lpstr>PowerPoint Presentation</vt:lpstr>
      <vt:lpstr>How can we see the  Law of Supply?</vt:lpstr>
      <vt:lpstr>Binxys</vt:lpstr>
      <vt:lpstr>Factors that make the supply curve shift</vt:lpstr>
      <vt:lpstr>PowerPoint Presentation</vt:lpstr>
      <vt:lpstr>PowerPoint Presentation</vt:lpstr>
      <vt:lpstr>PowerPoint Presentation</vt:lpstr>
      <vt:lpstr>PowerPoint Presentation</vt:lpstr>
      <vt:lpstr>Back to  Binxys (page 4)</vt:lpstr>
      <vt:lpstr>PowerPoint Presentation</vt:lpstr>
      <vt:lpstr>Binxys</vt:lpstr>
      <vt:lpstr>PowerPoint Presentation</vt:lpstr>
      <vt:lpstr>Binxys</vt:lpstr>
      <vt:lpstr>PowerPoint Presentation</vt:lpstr>
      <vt:lpstr>Binxys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 and Supply</dc:title>
  <dc:creator>Lesley Duke</dc:creator>
  <cp:lastModifiedBy>Lesley Duke</cp:lastModifiedBy>
  <cp:revision>16</cp:revision>
  <dcterms:created xsi:type="dcterms:W3CDTF">2015-02-27T15:52:42Z</dcterms:created>
  <dcterms:modified xsi:type="dcterms:W3CDTF">2015-03-05T03:00:15Z</dcterms:modified>
</cp:coreProperties>
</file>