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7" r:id="rId2"/>
    <p:sldId id="281" r:id="rId3"/>
    <p:sldId id="282" r:id="rId4"/>
    <p:sldId id="283" r:id="rId5"/>
    <p:sldId id="284" r:id="rId6"/>
    <p:sldId id="268" r:id="rId7"/>
    <p:sldId id="269" r:id="rId8"/>
    <p:sldId id="258" r:id="rId9"/>
    <p:sldId id="260" r:id="rId10"/>
    <p:sldId id="270" r:id="rId11"/>
    <p:sldId id="271" r:id="rId12"/>
    <p:sldId id="272" r:id="rId13"/>
    <p:sldId id="273" r:id="rId14"/>
    <p:sldId id="274" r:id="rId15"/>
    <p:sldId id="275" r:id="rId16"/>
    <p:sldId id="264" r:id="rId17"/>
    <p:sldId id="276" r:id="rId18"/>
    <p:sldId id="277" r:id="rId19"/>
    <p:sldId id="279" r:id="rId20"/>
    <p:sldId id="278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4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81719-5A77-614D-9F01-A654255DEF62}" type="datetimeFigureOut">
              <a:rPr lang="en-US" smtClean="0"/>
              <a:t>6/7/15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7637F-D99E-834F-8BF3-00AA2E95F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99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A6636D6-F42F-CA41-ACEB-008D25B28F87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7637F-D99E-834F-8BF3-00AA2E95FB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04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BBFA2D-3C66-4643-B822-219954F5BBB3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7637F-D99E-834F-8BF3-00AA2E95FB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08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BBFA2D-3C66-4643-B822-219954F5BBB3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031C-98AE-9F4B-9333-2CF1C0953B4E}" type="datetimeFigureOut">
              <a:rPr lang="en-US" smtClean="0"/>
              <a:t>6/7/15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2B3B-7242-C34A-B323-DB8726546D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187031C-98AE-9F4B-9333-2CF1C0953B4E}" type="datetimeFigureOut">
              <a:rPr lang="en-US" smtClean="0"/>
              <a:t>6/7/15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2B3B-7242-C34A-B323-DB8726546D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031C-98AE-9F4B-9333-2CF1C0953B4E}" type="datetimeFigureOut">
              <a:rPr lang="en-US" smtClean="0"/>
              <a:t>6/7/15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187031C-98AE-9F4B-9333-2CF1C0953B4E}" type="datetimeFigureOut">
              <a:rPr lang="en-US" smtClean="0"/>
              <a:t>6/7/15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187031C-98AE-9F4B-9333-2CF1C0953B4E}" type="datetimeFigureOut">
              <a:rPr lang="en-US" smtClean="0"/>
              <a:t>6/7/15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031C-98AE-9F4B-9333-2CF1C0953B4E}" type="datetimeFigureOut">
              <a:rPr lang="en-US" smtClean="0"/>
              <a:t>6/7/15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2B3B-7242-C34A-B323-DB8726546D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031C-98AE-9F4B-9333-2CF1C0953B4E}" type="datetimeFigureOut">
              <a:rPr lang="en-US" smtClean="0"/>
              <a:t>6/7/15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2B3B-7242-C34A-B323-DB8726546D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031C-98AE-9F4B-9333-2CF1C0953B4E}" type="datetimeFigureOut">
              <a:rPr lang="en-US" smtClean="0"/>
              <a:t>6/7/15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2B3B-7242-C34A-B323-DB8726546D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031C-98AE-9F4B-9333-2CF1C0953B4E}" type="datetimeFigureOut">
              <a:rPr lang="en-US" smtClean="0"/>
              <a:t>6/7/15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031C-98AE-9F4B-9333-2CF1C0953B4E}" type="datetimeFigureOut">
              <a:rPr lang="en-US" smtClean="0"/>
              <a:t>6/7/15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2B3B-7242-C34A-B323-DB8726546D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187031C-98AE-9F4B-9333-2CF1C0953B4E}" type="datetimeFigureOut">
              <a:rPr lang="en-US" smtClean="0"/>
              <a:t>6/7/15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2B3B-7242-C34A-B323-DB8726546D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187031C-98AE-9F4B-9333-2CF1C0953B4E}" type="datetimeFigureOut">
              <a:rPr lang="en-US" smtClean="0"/>
              <a:t>6/7/15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2B3B-7242-C34A-B323-DB8726546D4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031C-98AE-9F4B-9333-2CF1C0953B4E}" type="datetimeFigureOut">
              <a:rPr lang="en-US" smtClean="0"/>
              <a:t>6/7/15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2B3B-7242-C34A-B323-DB8726546D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031C-98AE-9F4B-9333-2CF1C0953B4E}" type="datetimeFigureOut">
              <a:rPr lang="en-US" smtClean="0"/>
              <a:t>6/7/15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2B3B-7242-C34A-B323-DB8726546D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187031C-98AE-9F4B-9333-2CF1C0953B4E}" type="datetimeFigureOut">
              <a:rPr lang="en-US" smtClean="0"/>
              <a:t>6/7/15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2B3B-7242-C34A-B323-DB8726546D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87031C-98AE-9F4B-9333-2CF1C0953B4E}" type="datetimeFigureOut">
              <a:rPr lang="en-US" smtClean="0"/>
              <a:t>6/7/15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C8C2B3B-7242-C34A-B323-DB8726546D4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976989" y="305546"/>
            <a:ext cx="9144000" cy="258930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>
                <a:latin typeface="+mn-lt"/>
                <a:ea typeface="+mj-ea"/>
                <a:cs typeface="+mj-cs"/>
              </a:rPr>
              <a:t>So Many Goods - So Many Places</a:t>
            </a:r>
            <a:endParaRPr lang="en-US" sz="4000" dirty="0">
              <a:latin typeface="+mn-lt"/>
              <a:ea typeface="+mj-ea"/>
              <a:cs typeface="+mj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400" dirty="0">
              <a:ea typeface="+mn-ea"/>
              <a:cs typeface="+mn-cs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400" dirty="0">
              <a:ea typeface="+mn-ea"/>
              <a:cs typeface="+mn-cs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5000" b="1" dirty="0">
              <a:solidFill>
                <a:srgbClr val="000090"/>
              </a:solidFill>
              <a:ea typeface="+mn-ea"/>
              <a:cs typeface="+mn-cs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5000" dirty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Absolute and Comparative Advantage</a:t>
            </a:r>
          </a:p>
        </p:txBody>
      </p:sp>
    </p:spTree>
    <p:extLst>
      <p:ext uri="{BB962C8B-B14F-4D97-AF65-F5344CB8AC3E}">
        <p14:creationId xmlns:p14="http://schemas.microsoft.com/office/powerpoint/2010/main" val="385509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52800" y="5791200"/>
            <a:ext cx="2006600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FF6699"/>
                </a:solidFill>
                <a:latin typeface="+mn-lt"/>
                <a:cs typeface="+mn-cs"/>
              </a:rPr>
              <a:t>30 Min</a:t>
            </a:r>
            <a:r>
              <a:rPr lang="en-US" dirty="0">
                <a:latin typeface="+mn-lt"/>
                <a:cs typeface="+mn-cs"/>
              </a:rPr>
              <a:t>.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9248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latin typeface="+mn-lt"/>
                <a:ea typeface="+mj-ea"/>
                <a:cs typeface="+mj-cs"/>
              </a:rPr>
              <a:t>Absolute Advantage</a:t>
            </a:r>
          </a:p>
        </p:txBody>
      </p:sp>
      <p:graphicFrame>
        <p:nvGraphicFramePr>
          <p:cNvPr id="9278" name="Group 62"/>
          <p:cNvGraphicFramePr>
            <a:graphicFrameLocks noGrp="1"/>
          </p:cNvGraphicFramePr>
          <p:nvPr>
            <p:ph idx="1"/>
          </p:nvPr>
        </p:nvGraphicFramePr>
        <p:xfrm>
          <a:off x="304800" y="2133600"/>
          <a:ext cx="7696200" cy="4537076"/>
        </p:xfrm>
        <a:graphic>
          <a:graphicData uri="http://schemas.openxmlformats.org/drawingml/2006/table">
            <a:tbl>
              <a:tblPr/>
              <a:tblGrid>
                <a:gridCol w="2819400"/>
                <a:gridCol w="2286000"/>
                <a:gridCol w="259080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72319" marR="723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400" b="0" i="0" u="none" strike="noStrike" cap="none" normalizeH="0" baseline="0" dirty="0">
                        <a:ln>
                          <a:noFill/>
                        </a:ln>
                        <a:solidFill>
                          <a:srgbClr val="FF6699"/>
                        </a:solidFill>
                        <a:effectLst/>
                        <a:latin typeface="Arial"/>
                        <a:ea typeface="ＭＳ Ｐゴシック" charset="0"/>
                      </a:endParaRPr>
                    </a:p>
                  </a:txBody>
                  <a:tcPr marL="72319" marR="72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/>
                        <a:ea typeface="ＭＳ Ｐゴシック" charset="0"/>
                      </a:endParaRPr>
                    </a:p>
                  </a:txBody>
                  <a:tcPr marL="72319" marR="72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/>
                        <a:ea typeface="ＭＳ Ｐゴシック" charset="0"/>
                      </a:endParaRPr>
                    </a:p>
                  </a:txBody>
                  <a:tcPr marL="72319" marR="723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FF6699"/>
                        </a:solidFill>
                        <a:effectLst/>
                        <a:latin typeface="Arial"/>
                        <a:ea typeface="ＭＳ Ｐゴシック" charset="0"/>
                      </a:endParaRPr>
                    </a:p>
                  </a:txBody>
                  <a:tcPr marL="72319" marR="72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/>
                        <a:ea typeface="ＭＳ Ｐゴシック" charset="0"/>
                      </a:endParaRPr>
                    </a:p>
                  </a:txBody>
                  <a:tcPr marL="72319" marR="72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/>
                        <a:ea typeface="ＭＳ Ｐゴシック" charset="0"/>
                      </a:endParaRPr>
                    </a:p>
                  </a:txBody>
                  <a:tcPr marL="72319" marR="723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FF6699"/>
                        </a:solidFill>
                        <a:effectLst/>
                        <a:latin typeface="Arial"/>
                        <a:ea typeface="ＭＳ Ｐゴシック" charset="0"/>
                      </a:endParaRPr>
                    </a:p>
                  </a:txBody>
                  <a:tcPr marL="72319" marR="72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/>
                        <a:ea typeface="ＭＳ Ｐゴシック" charset="0"/>
                      </a:endParaRPr>
                    </a:p>
                  </a:txBody>
                  <a:tcPr marL="72319" marR="72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72319" marR="72319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72319" marR="723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72319" marR="72319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92" name="Group 76"/>
          <p:cNvGraphicFramePr>
            <a:graphicFrameLocks noGrp="1"/>
          </p:cNvGraphicFramePr>
          <p:nvPr/>
        </p:nvGraphicFramePr>
        <p:xfrm>
          <a:off x="304800" y="5562600"/>
          <a:ext cx="7696200" cy="914400"/>
        </p:xfrm>
        <a:graphic>
          <a:graphicData uri="http://schemas.openxmlformats.org/drawingml/2006/table">
            <a:tbl>
              <a:tblPr/>
              <a:tblGrid>
                <a:gridCol w="2819400"/>
                <a:gridCol w="2286000"/>
                <a:gridCol w="25908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/>
                        <a:ea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43200" y="2438400"/>
            <a:ext cx="29718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400" dirty="0" err="1" smtClean="0">
                <a:solidFill>
                  <a:srgbClr val="FF6699"/>
                </a:solidFill>
                <a:latin typeface="+mn-lt"/>
                <a:cs typeface="+mn-cs"/>
              </a:rPr>
              <a:t>Thali</a:t>
            </a:r>
            <a:endParaRPr lang="en-US" sz="4400" dirty="0">
              <a:solidFill>
                <a:srgbClr val="FF6699"/>
              </a:solidFill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999" y="2438400"/>
            <a:ext cx="2174875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 err="1" smtClean="0">
                <a:solidFill>
                  <a:srgbClr val="000090"/>
                </a:solidFill>
                <a:latin typeface="+mn-lt"/>
                <a:cs typeface="+mn-cs"/>
              </a:rPr>
              <a:t>Ch</a:t>
            </a:r>
            <a:endParaRPr lang="en-US" sz="4400" dirty="0">
              <a:solidFill>
                <a:srgbClr val="000090"/>
              </a:solidFill>
              <a:latin typeface="+mn-lt"/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3158" y="3581400"/>
            <a:ext cx="2000042" cy="10464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 smtClean="0">
                <a:solidFill>
                  <a:srgbClr val="000090"/>
                </a:solidFill>
                <a:latin typeface="+mn-lt"/>
                <a:cs typeface="+mn-cs"/>
              </a:rPr>
              <a:t>English</a:t>
            </a:r>
            <a:endParaRPr lang="en-US" sz="4400" dirty="0">
              <a:solidFill>
                <a:srgbClr val="000090"/>
              </a:solidFill>
              <a:latin typeface="+mn-lt"/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736606"/>
            <a:ext cx="31242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 smtClean="0">
                <a:solidFill>
                  <a:srgbClr val="000090"/>
                </a:solidFill>
                <a:latin typeface="+mn-lt"/>
                <a:cs typeface="+mn-cs"/>
              </a:rPr>
              <a:t>Math</a:t>
            </a:r>
            <a:endParaRPr lang="en-US" sz="4400" dirty="0">
              <a:solidFill>
                <a:srgbClr val="000090"/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en-US" sz="4400" dirty="0">
              <a:latin typeface="Arial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5638800"/>
            <a:ext cx="16764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0090"/>
                </a:solidFill>
                <a:latin typeface="+mn-lt"/>
                <a:cs typeface="+mn-cs"/>
              </a:rPr>
              <a:t>Time</a:t>
            </a:r>
          </a:p>
          <a:p>
            <a:pPr>
              <a:defRPr/>
            </a:pPr>
            <a:endParaRPr lang="en-US" sz="4400" dirty="0">
              <a:latin typeface="Arial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3733800"/>
            <a:ext cx="31242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F6699"/>
                </a:solidFill>
                <a:latin typeface="+mn-lt"/>
                <a:cs typeface="+mn-cs"/>
              </a:rPr>
              <a:t>10 Min.</a:t>
            </a:r>
          </a:p>
          <a:p>
            <a:pPr>
              <a:defRPr/>
            </a:pPr>
            <a:endParaRPr lang="en-US" sz="4400" dirty="0">
              <a:latin typeface="Arial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3733800"/>
            <a:ext cx="35052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000090"/>
                </a:solidFill>
                <a:latin typeface="+mn-lt"/>
                <a:cs typeface="+mn-cs"/>
              </a:rPr>
              <a:t>40 Min.</a:t>
            </a:r>
          </a:p>
          <a:p>
            <a:pPr algn="ctr">
              <a:defRPr/>
            </a:pPr>
            <a:endParaRPr lang="en-US" sz="4400" dirty="0">
              <a:latin typeface="Arial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4876800"/>
            <a:ext cx="3200400" cy="1046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F6699"/>
                </a:solidFill>
                <a:latin typeface="+mn-lt"/>
                <a:cs typeface="+mn-cs"/>
              </a:rPr>
              <a:t>20 Min.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7200" y="4876800"/>
            <a:ext cx="51054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400" dirty="0">
                <a:solidFill>
                  <a:srgbClr val="000090"/>
                </a:solidFill>
                <a:latin typeface="+mn-lt"/>
                <a:cs typeface="+mn-cs"/>
              </a:rPr>
              <a:t>30 Min.</a:t>
            </a:r>
          </a:p>
        </p:txBody>
      </p:sp>
      <p:sp>
        <p:nvSpPr>
          <p:cNvPr id="52" name="Rectangle 29"/>
          <p:cNvSpPr>
            <a:spLocks noChangeArrowheads="1"/>
          </p:cNvSpPr>
          <p:nvPr/>
        </p:nvSpPr>
        <p:spPr bwMode="auto">
          <a:xfrm>
            <a:off x="304800" y="4112460"/>
            <a:ext cx="54864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000090"/>
                </a:solidFill>
                <a:latin typeface="+mn-lt"/>
                <a:cs typeface="+mn-cs"/>
              </a:rPr>
              <a:t>Who takes the least amount of time to do their work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1200" y="5791200"/>
            <a:ext cx="2098675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0090"/>
                </a:solidFill>
                <a:latin typeface="+mn-lt"/>
                <a:cs typeface="+mn-cs"/>
              </a:rPr>
              <a:t>70 Min</a:t>
            </a:r>
            <a:r>
              <a:rPr lang="en-US" sz="4400" dirty="0">
                <a:solidFill>
                  <a:srgbClr val="000090"/>
                </a:solidFill>
                <a:latin typeface="Arial"/>
                <a:cs typeface="+mn-cs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352798" y="1234663"/>
            <a:ext cx="1628363" cy="19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8762" y="1211051"/>
            <a:ext cx="1337385" cy="19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95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8" grpId="0"/>
      <p:bldP spid="9" grpId="0"/>
      <p:bldP spid="10" grpId="0"/>
      <p:bldP spid="11" grpId="0"/>
      <p:bldP spid="12" grpId="0"/>
      <p:bldP spid="52" grpId="0" animBg="1"/>
      <p:bldP spid="52" grpId="1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09600" y="4419600"/>
            <a:ext cx="8050213" cy="1295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u="sng" dirty="0" err="1" smtClean="0">
                <a:solidFill>
                  <a:srgbClr val="000090"/>
                </a:solidFill>
                <a:latin typeface="+mn-lt"/>
              </a:rPr>
              <a:t>Thalia</a:t>
            </a:r>
            <a:r>
              <a:rPr lang="en-US" sz="3600" dirty="0" smtClean="0">
                <a:solidFill>
                  <a:srgbClr val="000090"/>
                </a:solidFill>
                <a:latin typeface="+mn-lt"/>
              </a:rPr>
              <a:t> </a:t>
            </a:r>
            <a:r>
              <a:rPr lang="en-US" sz="3600" dirty="0">
                <a:solidFill>
                  <a:srgbClr val="000090"/>
                </a:solidFill>
                <a:latin typeface="+mn-lt"/>
              </a:rPr>
              <a:t>has an </a:t>
            </a:r>
            <a:r>
              <a:rPr lang="en-US" sz="3600" b="1" u="sng" dirty="0">
                <a:solidFill>
                  <a:srgbClr val="000090"/>
                </a:solidFill>
                <a:latin typeface="+mn-lt"/>
              </a:rPr>
              <a:t>absolute advantage</a:t>
            </a:r>
            <a:r>
              <a:rPr lang="en-US" sz="3600" dirty="0">
                <a:solidFill>
                  <a:srgbClr val="000090"/>
                </a:solidFill>
                <a:latin typeface="+mn-lt"/>
              </a:rPr>
              <a:t> in </a:t>
            </a:r>
            <a:r>
              <a:rPr lang="en-US" sz="3600" dirty="0" smtClean="0">
                <a:solidFill>
                  <a:srgbClr val="000090"/>
                </a:solidFill>
                <a:latin typeface="+mn-lt"/>
              </a:rPr>
              <a:t>English and math.</a:t>
            </a:r>
            <a:endParaRPr lang="en-US" sz="36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866" y="219315"/>
            <a:ext cx="3081130" cy="420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1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00400" y="4495800"/>
            <a:ext cx="5459413" cy="10493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Remember opportunity cost?</a:t>
            </a:r>
          </a:p>
        </p:txBody>
      </p:sp>
    </p:spTree>
    <p:extLst>
      <p:ext uri="{BB962C8B-B14F-4D97-AF65-F5344CB8AC3E}">
        <p14:creationId xmlns:p14="http://schemas.microsoft.com/office/powerpoint/2010/main" val="243864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2"/>
          <p:cNvSpPr>
            <a:spLocks noChangeArrowheads="1"/>
          </p:cNvSpPr>
          <p:nvPr/>
        </p:nvSpPr>
        <p:spPr bwMode="auto">
          <a:xfrm>
            <a:off x="6096000" y="4292600"/>
            <a:ext cx="2438400" cy="145418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8400" y="4686304"/>
            <a:ext cx="2895600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90"/>
                </a:solidFill>
              </a:rPr>
              <a:t>1 1</a:t>
            </a:r>
            <a:r>
              <a:rPr lang="en-US" sz="3200" dirty="0">
                <a:solidFill>
                  <a:srgbClr val="000090"/>
                </a:solidFill>
              </a:rPr>
              <a:t>/</a:t>
            </a:r>
            <a:r>
              <a:rPr lang="en-US" sz="3200" dirty="0" smtClean="0">
                <a:solidFill>
                  <a:srgbClr val="000090"/>
                </a:solidFill>
              </a:rPr>
              <a:t>3 math 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46" name="Oval 2"/>
          <p:cNvSpPr>
            <a:spLocks noChangeArrowheads="1"/>
          </p:cNvSpPr>
          <p:nvPr/>
        </p:nvSpPr>
        <p:spPr bwMode="auto">
          <a:xfrm>
            <a:off x="3476260" y="5382974"/>
            <a:ext cx="2286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7506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212069"/>
              </p:ext>
            </p:extLst>
          </p:nvPr>
        </p:nvGraphicFramePr>
        <p:xfrm>
          <a:off x="304801" y="4500563"/>
          <a:ext cx="8718235" cy="2004333"/>
        </p:xfrm>
        <a:graphic>
          <a:graphicData uri="http://schemas.openxmlformats.org/drawingml/2006/table">
            <a:tbl>
              <a:tblPr/>
              <a:tblGrid>
                <a:gridCol w="3082288"/>
                <a:gridCol w="2773578"/>
                <a:gridCol w="2862369"/>
              </a:tblGrid>
              <a:tr h="9070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English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FF6699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3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math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FF6699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57600" y="5746785"/>
            <a:ext cx="24384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6699"/>
                </a:solidFill>
                <a:latin typeface="+mn-lt"/>
                <a:cs typeface="+mn-cs"/>
              </a:rPr>
              <a:t>2 </a:t>
            </a:r>
            <a:r>
              <a:rPr lang="en-US" sz="3200" dirty="0" smtClean="0">
                <a:solidFill>
                  <a:srgbClr val="FF6699"/>
                </a:solidFill>
                <a:latin typeface="+mn-lt"/>
                <a:cs typeface="+mn-cs"/>
              </a:rPr>
              <a:t>English </a:t>
            </a:r>
            <a:endParaRPr lang="en-US" sz="3200" dirty="0">
              <a:solidFill>
                <a:srgbClr val="FF6699"/>
              </a:solidFill>
              <a:latin typeface="+mn-lt"/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3" y="381000"/>
            <a:ext cx="8229600" cy="6397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n-lt"/>
                <a:ea typeface="+mj-ea"/>
                <a:cs typeface="+mj-cs"/>
              </a:rPr>
              <a:t>Comparative Advantage</a:t>
            </a:r>
          </a:p>
        </p:txBody>
      </p:sp>
      <p:graphicFrame>
        <p:nvGraphicFramePr>
          <p:cNvPr id="17484" name="Group 7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401941"/>
              </p:ext>
            </p:extLst>
          </p:nvPr>
        </p:nvGraphicFramePr>
        <p:xfrm>
          <a:off x="304800" y="1066800"/>
          <a:ext cx="8229600" cy="290201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40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Thalia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FF6699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Chase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English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10 min.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40 min.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Math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20 min. 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30 min. 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61" name="Text Box 53"/>
          <p:cNvSpPr txBox="1">
            <a:spLocks noChangeArrowheads="1"/>
          </p:cNvSpPr>
          <p:nvPr/>
        </p:nvSpPr>
        <p:spPr bwMode="auto">
          <a:xfrm>
            <a:off x="3124200" y="3976688"/>
            <a:ext cx="6019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90"/>
                </a:solidFill>
                <a:latin typeface="+mn-lt"/>
                <a:cs typeface="+mn-cs"/>
              </a:rPr>
              <a:t>Opportunity Cost of Doing a Job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76260" y="4679624"/>
            <a:ext cx="27432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6699"/>
                </a:solidFill>
                <a:latin typeface="+mn-lt"/>
                <a:cs typeface="+mn-cs"/>
              </a:rPr>
              <a:t>½ </a:t>
            </a:r>
            <a:r>
              <a:rPr lang="en-US" sz="3600" dirty="0" smtClean="0">
                <a:solidFill>
                  <a:srgbClr val="FF6699"/>
                </a:solidFill>
              </a:rPr>
              <a:t>math</a:t>
            </a:r>
            <a:endParaRPr lang="en-US" sz="3600" dirty="0">
              <a:solidFill>
                <a:srgbClr val="FF6699"/>
              </a:solidFill>
              <a:latin typeface="+mn-lt"/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4636" y="5748576"/>
            <a:ext cx="24384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90"/>
                </a:solidFill>
              </a:rPr>
              <a:t>¾ </a:t>
            </a:r>
            <a:r>
              <a:rPr lang="en-US" sz="3200" dirty="0" smtClean="0">
                <a:solidFill>
                  <a:srgbClr val="000090"/>
                </a:solidFill>
              </a:rPr>
              <a:t>English </a:t>
            </a:r>
            <a:endParaRPr lang="en-US" sz="3200" dirty="0">
              <a:solidFill>
                <a:srgbClr val="000090"/>
              </a:solidFill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" name="Picture 6" descr="Screen Shot 2015-01-15 at 11.13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96722"/>
            <a:ext cx="510731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" y="1820619"/>
            <a:ext cx="530443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latin typeface="+mn-lt"/>
                <a:cs typeface="+mn-cs"/>
              </a:rPr>
              <a:t>When </a:t>
            </a:r>
            <a:r>
              <a:rPr lang="en-US" sz="3200" dirty="0" err="1" smtClean="0">
                <a:latin typeface="+mn-lt"/>
                <a:cs typeface="+mn-cs"/>
              </a:rPr>
              <a:t>Thalia</a:t>
            </a:r>
            <a:r>
              <a:rPr lang="en-US" sz="3200" dirty="0" smtClean="0">
                <a:latin typeface="+mn-lt"/>
                <a:cs typeface="+mn-cs"/>
              </a:rPr>
              <a:t> </a:t>
            </a:r>
            <a:r>
              <a:rPr lang="en-US" sz="3200" dirty="0">
                <a:latin typeface="+mn-lt"/>
                <a:cs typeface="+mn-cs"/>
              </a:rPr>
              <a:t>decides to </a:t>
            </a:r>
            <a:r>
              <a:rPr lang="en-US" sz="3200" dirty="0" smtClean="0">
                <a:latin typeface="+mn-lt"/>
                <a:cs typeface="+mn-cs"/>
              </a:rPr>
              <a:t>do the math, </a:t>
            </a:r>
            <a:r>
              <a:rPr lang="en-US" sz="3200" dirty="0">
                <a:latin typeface="+mn-lt"/>
                <a:cs typeface="+mn-cs"/>
              </a:rPr>
              <a:t>how many </a:t>
            </a:r>
            <a:r>
              <a:rPr lang="en-US" sz="3200" dirty="0" smtClean="0">
                <a:latin typeface="+mn-lt"/>
                <a:cs typeface="+mn-cs"/>
              </a:rPr>
              <a:t>English problems </a:t>
            </a:r>
            <a:r>
              <a:rPr lang="en-US" sz="3200" dirty="0">
                <a:latin typeface="+mn-lt"/>
                <a:cs typeface="+mn-cs"/>
              </a:rPr>
              <a:t>is she giving up?</a:t>
            </a:r>
          </a:p>
        </p:txBody>
      </p:sp>
      <p:pic>
        <p:nvPicPr>
          <p:cNvPr id="12" name="Picture 11" descr="Screen Shot 2015-01-15 at 11.13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236" y="189636"/>
            <a:ext cx="5257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146236" y="189636"/>
            <a:ext cx="4876800" cy="17543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latin typeface="+mn-lt"/>
                <a:cs typeface="+mn-cs"/>
              </a:rPr>
              <a:t>When </a:t>
            </a:r>
            <a:r>
              <a:rPr lang="en-US" sz="3600" dirty="0" smtClean="0">
                <a:latin typeface="+mn-lt"/>
                <a:cs typeface="+mn-cs"/>
              </a:rPr>
              <a:t>Chase does the English, </a:t>
            </a:r>
            <a:r>
              <a:rPr lang="en-US" sz="3600" dirty="0">
                <a:latin typeface="+mn-lt"/>
                <a:cs typeface="+mn-cs"/>
              </a:rPr>
              <a:t>what </a:t>
            </a:r>
            <a:r>
              <a:rPr lang="en-US" sz="3600" dirty="0" smtClean="0">
                <a:latin typeface="+mn-lt"/>
                <a:cs typeface="+mn-cs"/>
              </a:rPr>
              <a:t>does  </a:t>
            </a:r>
            <a:r>
              <a:rPr lang="en-US" sz="3600" dirty="0">
                <a:latin typeface="+mn-lt"/>
                <a:cs typeface="+mn-cs"/>
              </a:rPr>
              <a:t>he give up?</a:t>
            </a:r>
          </a:p>
        </p:txBody>
      </p:sp>
      <p:sp>
        <p:nvSpPr>
          <p:cNvPr id="56" name="Rectangle 44"/>
          <p:cNvSpPr>
            <a:spLocks noChangeArrowheads="1"/>
          </p:cNvSpPr>
          <p:nvPr/>
        </p:nvSpPr>
        <p:spPr bwMode="auto">
          <a:xfrm>
            <a:off x="312368" y="3609296"/>
            <a:ext cx="830580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3200" b="1" u="sng" dirty="0" err="1" smtClean="0">
                <a:latin typeface="+mn-lt"/>
                <a:cs typeface="+mn-cs"/>
              </a:rPr>
              <a:t>Thalia</a:t>
            </a:r>
            <a:r>
              <a:rPr lang="en-US" sz="3200" dirty="0" smtClean="0">
                <a:latin typeface="+mn-lt"/>
                <a:cs typeface="+mn-cs"/>
              </a:rPr>
              <a:t> </a:t>
            </a:r>
            <a:r>
              <a:rPr lang="en-US" sz="3200" dirty="0">
                <a:latin typeface="+mn-lt"/>
                <a:cs typeface="+mn-cs"/>
              </a:rPr>
              <a:t>has the comparative advantage in </a:t>
            </a:r>
            <a:r>
              <a:rPr lang="en-US" sz="3200" b="1" u="sng" dirty="0" smtClean="0"/>
              <a:t>math</a:t>
            </a:r>
            <a:r>
              <a:rPr lang="en-US" sz="3200" b="1" dirty="0" smtClean="0"/>
              <a:t>.</a:t>
            </a:r>
            <a:endParaRPr lang="en-US" sz="3200" b="1" dirty="0"/>
          </a:p>
          <a:p>
            <a:pPr>
              <a:defRPr/>
            </a:pPr>
            <a:endParaRPr lang="en-US" sz="3200" b="1" u="sng" dirty="0">
              <a:latin typeface="+mn-lt"/>
              <a:cs typeface="+mn-cs"/>
            </a:endParaRPr>
          </a:p>
          <a:p>
            <a:pPr>
              <a:defRPr/>
            </a:pPr>
            <a:r>
              <a:rPr lang="en-US" sz="3200" b="1" u="sng" dirty="0" smtClean="0">
                <a:latin typeface="+mn-lt"/>
                <a:cs typeface="+mn-cs"/>
              </a:rPr>
              <a:t>Chase </a:t>
            </a:r>
            <a:r>
              <a:rPr lang="en-US" sz="3200" dirty="0">
                <a:latin typeface="+mn-lt"/>
                <a:cs typeface="+mn-cs"/>
              </a:rPr>
              <a:t>has the comparative advantage in </a:t>
            </a:r>
            <a:r>
              <a:rPr lang="en-US" sz="3200" b="1" u="sng" dirty="0" smtClean="0">
                <a:latin typeface="+mn-lt"/>
                <a:cs typeface="+mn-cs"/>
              </a:rPr>
              <a:t>English</a:t>
            </a:r>
            <a:r>
              <a:rPr lang="en-US" sz="3200" b="1" dirty="0" smtClean="0">
                <a:latin typeface="+mn-lt"/>
                <a:cs typeface="+mn-cs"/>
              </a:rPr>
              <a:t>.</a:t>
            </a:r>
            <a:endParaRPr lang="en-US" sz="3200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4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6" grpId="0" animBg="1"/>
      <p:bldP spid="46" grpId="1" animBg="1"/>
      <p:bldP spid="4" grpId="0"/>
      <p:bldP spid="17461" grpId="0" build="allAtOnce"/>
      <p:bldP spid="5" grpId="0"/>
      <p:bldP spid="9" grpId="0"/>
      <p:bldP spid="9" grpId="1"/>
      <p:bldP spid="11" grpId="0"/>
      <p:bldP spid="11" grpId="1"/>
      <p:bldP spid="11" grpId="2"/>
      <p:bldP spid="56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2" name="Oval 74"/>
          <p:cNvSpPr>
            <a:spLocks noChangeArrowheads="1"/>
          </p:cNvSpPr>
          <p:nvPr/>
        </p:nvSpPr>
        <p:spPr bwMode="auto">
          <a:xfrm>
            <a:off x="6019800" y="3276600"/>
            <a:ext cx="2057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601" name="Oval 73"/>
          <p:cNvSpPr>
            <a:spLocks noChangeArrowheads="1"/>
          </p:cNvSpPr>
          <p:nvPr/>
        </p:nvSpPr>
        <p:spPr bwMode="auto">
          <a:xfrm>
            <a:off x="3352800" y="3276600"/>
            <a:ext cx="2057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8686800" cy="6397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latin typeface="+mn-lt"/>
                <a:ea typeface="+mj-ea"/>
                <a:cs typeface="+mj-cs"/>
              </a:rPr>
              <a:t>Comparative Advantage</a:t>
            </a:r>
          </a:p>
        </p:txBody>
      </p:sp>
      <p:graphicFrame>
        <p:nvGraphicFramePr>
          <p:cNvPr id="22600" name="Group 7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823510"/>
              </p:ext>
            </p:extLst>
          </p:nvPr>
        </p:nvGraphicFramePr>
        <p:xfrm>
          <a:off x="304800" y="533400"/>
          <a:ext cx="8229600" cy="4019592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40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Thalia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FF6699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Chase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7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</a:rPr>
                        <a:t>English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10 min.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40 min.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</a:rPr>
                        <a:t>Math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20 min. 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30 min. 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30 min.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70 min.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72" name="Text Box 44"/>
          <p:cNvSpPr txBox="1">
            <a:spLocks noChangeArrowheads="1"/>
          </p:cNvSpPr>
          <p:nvPr/>
        </p:nvSpPr>
        <p:spPr bwMode="auto">
          <a:xfrm>
            <a:off x="0" y="4038600"/>
            <a:ext cx="9144000" cy="272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u="sng" dirty="0">
                <a:latin typeface="+mn-lt"/>
                <a:cs typeface="+mn-cs"/>
              </a:rPr>
              <a:t>AFTER SPECIALIZING IN ONE JOB!</a:t>
            </a:r>
          </a:p>
          <a:p>
            <a:pPr>
              <a:spcBef>
                <a:spcPct val="50000"/>
              </a:spcBef>
              <a:defRPr/>
            </a:pPr>
            <a:r>
              <a:rPr lang="en-US" sz="2200" dirty="0" smtClean="0">
                <a:latin typeface="+mn-lt"/>
                <a:cs typeface="+mn-cs"/>
              </a:rPr>
              <a:t>Chase </a:t>
            </a:r>
            <a:r>
              <a:rPr lang="en-US" sz="2200" dirty="0">
                <a:latin typeface="+mn-lt"/>
                <a:cs typeface="+mn-cs"/>
              </a:rPr>
              <a:t>= </a:t>
            </a:r>
            <a:r>
              <a:rPr lang="en-US" sz="2200" dirty="0" smtClean="0">
                <a:latin typeface="+mn-lt"/>
                <a:cs typeface="+mn-cs"/>
              </a:rPr>
              <a:t>completes </a:t>
            </a:r>
            <a:r>
              <a:rPr lang="en-US" sz="2200" dirty="0">
                <a:latin typeface="+mn-lt"/>
                <a:cs typeface="+mn-cs"/>
              </a:rPr>
              <a:t>(</a:t>
            </a:r>
            <a:r>
              <a:rPr lang="en-US" sz="2200" dirty="0" smtClean="0">
                <a:latin typeface="+mn-lt"/>
                <a:cs typeface="+mn-cs"/>
              </a:rPr>
              <a:t>2)math problems </a:t>
            </a:r>
            <a:r>
              <a:rPr lang="en-US" sz="2200" dirty="0">
                <a:latin typeface="+mn-lt"/>
                <a:cs typeface="+mn-cs"/>
              </a:rPr>
              <a:t>in 60 min. and saves </a:t>
            </a:r>
            <a:r>
              <a:rPr lang="en-US" sz="2200" dirty="0" smtClean="0">
                <a:latin typeface="+mn-lt"/>
                <a:cs typeface="+mn-cs"/>
              </a:rPr>
              <a:t>10 min</a:t>
            </a:r>
            <a:r>
              <a:rPr lang="en-US" sz="2200" dirty="0">
                <a:latin typeface="+mn-lt"/>
                <a:cs typeface="+mn-cs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sz="2200" dirty="0" err="1" smtClean="0">
                <a:latin typeface="+mn-lt"/>
                <a:cs typeface="+mn-cs"/>
              </a:rPr>
              <a:t>Thalia</a:t>
            </a:r>
            <a:r>
              <a:rPr lang="en-US" sz="2200" dirty="0" smtClean="0">
                <a:latin typeface="+mn-lt"/>
                <a:cs typeface="+mn-cs"/>
              </a:rPr>
              <a:t> </a:t>
            </a:r>
            <a:r>
              <a:rPr lang="en-US" sz="2200" dirty="0">
                <a:latin typeface="+mn-lt"/>
                <a:cs typeface="+mn-cs"/>
              </a:rPr>
              <a:t>= </a:t>
            </a:r>
            <a:r>
              <a:rPr lang="en-US" sz="2200" dirty="0" smtClean="0">
                <a:latin typeface="+mn-lt"/>
                <a:cs typeface="+mn-cs"/>
              </a:rPr>
              <a:t>completes </a:t>
            </a:r>
            <a:r>
              <a:rPr lang="en-US" sz="2200" dirty="0">
                <a:latin typeface="+mn-lt"/>
                <a:cs typeface="+mn-cs"/>
              </a:rPr>
              <a:t>(2) </a:t>
            </a:r>
            <a:r>
              <a:rPr lang="en-US" sz="2200" dirty="0" smtClean="0">
                <a:latin typeface="+mn-lt"/>
                <a:cs typeface="+mn-cs"/>
              </a:rPr>
              <a:t>English problems in 20 </a:t>
            </a:r>
            <a:r>
              <a:rPr lang="en-US" sz="2200" dirty="0">
                <a:latin typeface="+mn-lt"/>
                <a:cs typeface="+mn-cs"/>
              </a:rPr>
              <a:t>min. and saves 10 min.</a:t>
            </a:r>
          </a:p>
          <a:p>
            <a:pPr>
              <a:spcBef>
                <a:spcPct val="50000"/>
              </a:spcBef>
              <a:defRPr/>
            </a:pPr>
            <a:r>
              <a:rPr lang="en-US" sz="2200" i="1" dirty="0">
                <a:latin typeface="+mn-lt"/>
                <a:cs typeface="+mn-cs"/>
              </a:rPr>
              <a:t>*Specialization allows </a:t>
            </a:r>
            <a:r>
              <a:rPr lang="en-US" sz="2200" i="1" dirty="0" err="1" smtClean="0">
                <a:latin typeface="+mn-lt"/>
                <a:cs typeface="+mn-cs"/>
              </a:rPr>
              <a:t>Thalia</a:t>
            </a:r>
            <a:r>
              <a:rPr lang="en-US" sz="2200" i="1" dirty="0" smtClean="0">
                <a:latin typeface="+mn-lt"/>
                <a:cs typeface="+mn-cs"/>
              </a:rPr>
              <a:t> </a:t>
            </a:r>
            <a:r>
              <a:rPr lang="en-US" sz="2200" i="1" dirty="0">
                <a:latin typeface="+mn-lt"/>
                <a:cs typeface="+mn-cs"/>
              </a:rPr>
              <a:t>and </a:t>
            </a:r>
            <a:r>
              <a:rPr lang="en-US" sz="2200" i="1" dirty="0" smtClean="0">
                <a:latin typeface="+mn-lt"/>
                <a:cs typeface="+mn-cs"/>
              </a:rPr>
              <a:t>Chase </a:t>
            </a:r>
            <a:r>
              <a:rPr lang="en-US" sz="2200" i="1" dirty="0">
                <a:latin typeface="+mn-lt"/>
                <a:cs typeface="+mn-cs"/>
              </a:rPr>
              <a:t>more time to engage in more productive behavior! </a:t>
            </a:r>
            <a:endParaRPr lang="en-US" sz="2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30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02" grpId="0" animBg="1"/>
      <p:bldP spid="22601" grpId="0" animBg="1"/>
      <p:bldP spid="2257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083551"/>
            <a:ext cx="7026275" cy="460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26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We Do…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359916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Auva</a:t>
            </a:r>
            <a:r>
              <a:rPr lang="en-US" sz="2000" dirty="0" smtClean="0"/>
              <a:t> and Drew must clean their house.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They must complete 2 loads of dishes and take out 2 loads of trash.</a:t>
            </a:r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Auva</a:t>
            </a:r>
            <a:r>
              <a:rPr lang="en-US" sz="2000" dirty="0" smtClean="0"/>
              <a:t> can wash 1 load of dishes in 20 minutes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And she can take out 1 load of trash in 30 minutes.</a:t>
            </a:r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Drew can wash 1 load of dishes in 50 minutes.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And he can take out 1 load of trash in 40 minutes. </a:t>
            </a:r>
          </a:p>
          <a:p>
            <a:endParaRPr lang="en-US" sz="2000" dirty="0"/>
          </a:p>
          <a:p>
            <a:endParaRPr lang="en-US" sz="2000" dirty="0" smtClean="0"/>
          </a:p>
          <a:p>
            <a:pPr algn="ctr"/>
            <a:r>
              <a:rPr lang="en-US" sz="2000" dirty="0" smtClean="0"/>
              <a:t>Who has the absolute advantage?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Who has the comparative advantage?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27" y="279300"/>
            <a:ext cx="1144558" cy="2038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928" y="321660"/>
            <a:ext cx="954558" cy="199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35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9248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latin typeface="+mn-lt"/>
                <a:ea typeface="+mj-ea"/>
                <a:cs typeface="+mj-cs"/>
              </a:rPr>
              <a:t>Absolute Advantage</a:t>
            </a:r>
          </a:p>
        </p:txBody>
      </p:sp>
      <p:graphicFrame>
        <p:nvGraphicFramePr>
          <p:cNvPr id="9278" name="Group 62"/>
          <p:cNvGraphicFramePr>
            <a:graphicFrameLocks noGrp="1"/>
          </p:cNvGraphicFramePr>
          <p:nvPr>
            <p:ph idx="1"/>
          </p:nvPr>
        </p:nvGraphicFramePr>
        <p:xfrm>
          <a:off x="304800" y="2133600"/>
          <a:ext cx="7696200" cy="4537076"/>
        </p:xfrm>
        <a:graphic>
          <a:graphicData uri="http://schemas.openxmlformats.org/drawingml/2006/table">
            <a:tbl>
              <a:tblPr/>
              <a:tblGrid>
                <a:gridCol w="2819400"/>
                <a:gridCol w="2286000"/>
                <a:gridCol w="259080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72319" marR="723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400" b="0" i="0" u="none" strike="noStrike" cap="none" normalizeH="0" baseline="0" dirty="0">
                        <a:ln>
                          <a:noFill/>
                        </a:ln>
                        <a:solidFill>
                          <a:srgbClr val="FF6699"/>
                        </a:solidFill>
                        <a:effectLst/>
                        <a:latin typeface="Arial"/>
                        <a:ea typeface="ＭＳ Ｐゴシック" charset="0"/>
                      </a:endParaRPr>
                    </a:p>
                  </a:txBody>
                  <a:tcPr marL="72319" marR="72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/>
                        <a:ea typeface="ＭＳ Ｐゴシック" charset="0"/>
                      </a:endParaRPr>
                    </a:p>
                  </a:txBody>
                  <a:tcPr marL="72319" marR="72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/>
                        <a:ea typeface="ＭＳ Ｐゴシック" charset="0"/>
                      </a:endParaRPr>
                    </a:p>
                  </a:txBody>
                  <a:tcPr marL="72319" marR="723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FF6699"/>
                        </a:solidFill>
                        <a:effectLst/>
                        <a:latin typeface="Arial"/>
                        <a:ea typeface="ＭＳ Ｐゴシック" charset="0"/>
                      </a:endParaRPr>
                    </a:p>
                  </a:txBody>
                  <a:tcPr marL="72319" marR="72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/>
                        <a:ea typeface="ＭＳ Ｐゴシック" charset="0"/>
                      </a:endParaRPr>
                    </a:p>
                  </a:txBody>
                  <a:tcPr marL="72319" marR="72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/>
                        <a:ea typeface="ＭＳ Ｐゴシック" charset="0"/>
                      </a:endParaRPr>
                    </a:p>
                  </a:txBody>
                  <a:tcPr marL="72319" marR="723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FF6699"/>
                        </a:solidFill>
                        <a:effectLst/>
                        <a:latin typeface="Arial"/>
                        <a:ea typeface="ＭＳ Ｐゴシック" charset="0"/>
                      </a:endParaRPr>
                    </a:p>
                  </a:txBody>
                  <a:tcPr marL="72319" marR="72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/>
                        <a:ea typeface="ＭＳ Ｐゴシック" charset="0"/>
                      </a:endParaRPr>
                    </a:p>
                  </a:txBody>
                  <a:tcPr marL="72319" marR="723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72319" marR="72319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72319" marR="723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72319" marR="72319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92" name="Group 76"/>
          <p:cNvGraphicFramePr>
            <a:graphicFrameLocks noGrp="1"/>
          </p:cNvGraphicFramePr>
          <p:nvPr/>
        </p:nvGraphicFramePr>
        <p:xfrm>
          <a:off x="304800" y="5562600"/>
          <a:ext cx="7696200" cy="914400"/>
        </p:xfrm>
        <a:graphic>
          <a:graphicData uri="http://schemas.openxmlformats.org/drawingml/2006/table">
            <a:tbl>
              <a:tblPr/>
              <a:tblGrid>
                <a:gridCol w="2819400"/>
                <a:gridCol w="2286000"/>
                <a:gridCol w="25908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/>
                        <a:ea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2438400"/>
            <a:ext cx="1946275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4400" dirty="0">
              <a:solidFill>
                <a:srgbClr val="000090"/>
              </a:solidFill>
              <a:latin typeface="+mn-lt"/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784" y="3541675"/>
            <a:ext cx="1866416" cy="10464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 smtClean="0">
                <a:solidFill>
                  <a:srgbClr val="000090"/>
                </a:solidFill>
                <a:latin typeface="+mn-lt"/>
                <a:cs typeface="+mn-cs"/>
              </a:rPr>
              <a:t>Dishes</a:t>
            </a:r>
            <a:endParaRPr lang="en-US" sz="4400" dirty="0">
              <a:solidFill>
                <a:srgbClr val="000090"/>
              </a:solidFill>
              <a:latin typeface="+mn-lt"/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724400"/>
            <a:ext cx="31242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 smtClean="0">
                <a:solidFill>
                  <a:srgbClr val="000090"/>
                </a:solidFill>
                <a:latin typeface="+mn-lt"/>
                <a:cs typeface="+mn-cs"/>
              </a:rPr>
              <a:t>Trash</a:t>
            </a:r>
            <a:endParaRPr lang="en-US" sz="4400" dirty="0">
              <a:solidFill>
                <a:srgbClr val="000090"/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en-US" sz="4400" dirty="0">
              <a:latin typeface="Arial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5713651"/>
            <a:ext cx="16764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0090"/>
                </a:solidFill>
                <a:latin typeface="+mn-lt"/>
                <a:cs typeface="+mn-cs"/>
              </a:rPr>
              <a:t>Time</a:t>
            </a:r>
          </a:p>
          <a:p>
            <a:pPr>
              <a:defRPr/>
            </a:pPr>
            <a:endParaRPr lang="en-US" sz="4400" dirty="0">
              <a:latin typeface="Arial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3733800"/>
            <a:ext cx="31242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 smtClean="0">
                <a:solidFill>
                  <a:srgbClr val="FF6699"/>
                </a:solidFill>
                <a:latin typeface="+mn-lt"/>
                <a:cs typeface="+mn-cs"/>
              </a:rPr>
              <a:t>20 min.</a:t>
            </a:r>
            <a:endParaRPr lang="en-US" sz="4400" dirty="0">
              <a:solidFill>
                <a:srgbClr val="FF6699"/>
              </a:solidFill>
              <a:latin typeface="+mn-lt"/>
              <a:cs typeface="+mn-cs"/>
            </a:endParaRPr>
          </a:p>
          <a:p>
            <a:pPr>
              <a:defRPr/>
            </a:pPr>
            <a:endParaRPr lang="en-US" sz="4400" dirty="0">
              <a:latin typeface="Arial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3733800"/>
            <a:ext cx="35052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 smtClean="0">
                <a:solidFill>
                  <a:srgbClr val="000090"/>
                </a:solidFill>
              </a:rPr>
              <a:t>50 min.</a:t>
            </a:r>
            <a:endParaRPr lang="en-US" sz="4400" dirty="0">
              <a:solidFill>
                <a:srgbClr val="000090"/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en-US" sz="4400" dirty="0">
              <a:latin typeface="Arial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4876800"/>
            <a:ext cx="3200400" cy="1046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 smtClean="0">
                <a:solidFill>
                  <a:srgbClr val="FF6699"/>
                </a:solidFill>
                <a:latin typeface="+mn-lt"/>
                <a:cs typeface="+mn-cs"/>
              </a:rPr>
              <a:t>30 min.</a:t>
            </a:r>
            <a:endParaRPr lang="en-US" sz="4400" dirty="0">
              <a:solidFill>
                <a:srgbClr val="FF6699"/>
              </a:solidFill>
              <a:latin typeface="+mn-lt"/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06839" y="4795044"/>
            <a:ext cx="51054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400" dirty="0" smtClean="0">
                <a:solidFill>
                  <a:srgbClr val="000090"/>
                </a:solidFill>
                <a:latin typeface="+mn-lt"/>
                <a:cs typeface="+mn-cs"/>
              </a:rPr>
              <a:t>40 min.</a:t>
            </a:r>
            <a:endParaRPr lang="en-US" sz="4400" dirty="0">
              <a:solidFill>
                <a:srgbClr val="000090"/>
              </a:solidFill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57363" y="5791200"/>
            <a:ext cx="210887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 smtClean="0">
                <a:solidFill>
                  <a:srgbClr val="FF6699"/>
                </a:solidFill>
                <a:latin typeface="+mn-lt"/>
                <a:cs typeface="+mn-cs"/>
              </a:rPr>
              <a:t>50 min.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5791200"/>
            <a:ext cx="210887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 smtClean="0">
                <a:solidFill>
                  <a:srgbClr val="000090"/>
                </a:solidFill>
                <a:latin typeface="+mn-lt"/>
                <a:cs typeface="+mn-cs"/>
              </a:rPr>
              <a:t>90 min.</a:t>
            </a:r>
            <a:endParaRPr lang="en-US" sz="4400" dirty="0">
              <a:solidFill>
                <a:srgbClr val="000090"/>
              </a:solidFill>
              <a:latin typeface="Arial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590819" y="1084462"/>
            <a:ext cx="1123900" cy="21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999295" y="1159102"/>
            <a:ext cx="1072867" cy="199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29"/>
          <p:cNvSpPr>
            <a:spLocks noChangeArrowheads="1"/>
          </p:cNvSpPr>
          <p:nvPr/>
        </p:nvSpPr>
        <p:spPr bwMode="auto">
          <a:xfrm>
            <a:off x="304800" y="4191000"/>
            <a:ext cx="54864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000090"/>
                </a:solidFill>
                <a:latin typeface="+mn-lt"/>
                <a:cs typeface="+mn-cs"/>
              </a:rPr>
              <a:t>Who takes the least amount of time to do their work ?</a:t>
            </a:r>
          </a:p>
        </p:txBody>
      </p:sp>
    </p:spTree>
    <p:extLst>
      <p:ext uri="{BB962C8B-B14F-4D97-AF65-F5344CB8AC3E}">
        <p14:creationId xmlns:p14="http://schemas.microsoft.com/office/powerpoint/2010/main" val="140418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52" grpId="0" animBg="1"/>
      <p:bldP spid="5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09600" y="4419600"/>
            <a:ext cx="8050213" cy="195571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u="sng" dirty="0" err="1" smtClean="0">
                <a:solidFill>
                  <a:srgbClr val="000090"/>
                </a:solidFill>
                <a:latin typeface="+mn-lt"/>
              </a:rPr>
              <a:t>Auva</a:t>
            </a:r>
            <a:r>
              <a:rPr lang="en-US" sz="3600" dirty="0" smtClean="0">
                <a:solidFill>
                  <a:srgbClr val="000090"/>
                </a:solidFill>
                <a:latin typeface="+mn-lt"/>
              </a:rPr>
              <a:t> </a:t>
            </a:r>
            <a:r>
              <a:rPr lang="en-US" sz="3600" dirty="0">
                <a:solidFill>
                  <a:srgbClr val="000090"/>
                </a:solidFill>
                <a:latin typeface="+mn-lt"/>
              </a:rPr>
              <a:t>has an </a:t>
            </a:r>
            <a:r>
              <a:rPr lang="en-US" sz="3600" b="1" u="sng" dirty="0">
                <a:solidFill>
                  <a:srgbClr val="000090"/>
                </a:solidFill>
                <a:latin typeface="+mn-lt"/>
              </a:rPr>
              <a:t>absolute advantage</a:t>
            </a:r>
            <a:r>
              <a:rPr lang="en-US" sz="3600" dirty="0">
                <a:solidFill>
                  <a:srgbClr val="000090"/>
                </a:solidFill>
                <a:latin typeface="+mn-lt"/>
              </a:rPr>
              <a:t> in </a:t>
            </a:r>
            <a:r>
              <a:rPr lang="en-US" sz="3600" dirty="0" smtClean="0">
                <a:solidFill>
                  <a:srgbClr val="000090"/>
                </a:solidFill>
                <a:latin typeface="+mn-lt"/>
              </a:rPr>
              <a:t>doing the dishes </a:t>
            </a:r>
            <a:r>
              <a:rPr lang="en-US" sz="3600" dirty="0">
                <a:solidFill>
                  <a:srgbClr val="000090"/>
                </a:solidFill>
                <a:latin typeface="+mn-lt"/>
              </a:rPr>
              <a:t>and </a:t>
            </a:r>
            <a:r>
              <a:rPr lang="en-US" sz="3600" dirty="0" smtClean="0">
                <a:solidFill>
                  <a:srgbClr val="000090"/>
                </a:solidFill>
                <a:latin typeface="+mn-lt"/>
              </a:rPr>
              <a:t>taking out the trash.</a:t>
            </a:r>
            <a:endParaRPr lang="en-US" sz="36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5168" y="219314"/>
            <a:ext cx="2008832" cy="420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48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09600" y="4419600"/>
            <a:ext cx="8050213" cy="195571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u="sng" dirty="0" smtClean="0">
                <a:solidFill>
                  <a:srgbClr val="000090"/>
                </a:solidFill>
                <a:latin typeface="+mn-lt"/>
              </a:rPr>
              <a:t>Drew</a:t>
            </a:r>
            <a:r>
              <a:rPr lang="en-US" sz="3600" dirty="0" smtClean="0">
                <a:solidFill>
                  <a:srgbClr val="000090"/>
                </a:solidFill>
                <a:latin typeface="+mn-lt"/>
              </a:rPr>
              <a:t> is incompetent compared to his rock star</a:t>
            </a:r>
            <a:r>
              <a:rPr lang="en-US" sz="3600" dirty="0" smtClean="0">
                <a:solidFill>
                  <a:srgbClr val="000090"/>
                </a:solidFill>
              </a:rPr>
              <a:t> sister</a:t>
            </a:r>
            <a:r>
              <a:rPr lang="en-US" sz="3600" dirty="0" smtClean="0">
                <a:solidFill>
                  <a:srgbClr val="000090"/>
                </a:solidFill>
                <a:latin typeface="+mn-lt"/>
              </a:rPr>
              <a:t>. </a:t>
            </a:r>
            <a:endParaRPr lang="en-US" sz="36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19314"/>
            <a:ext cx="2358622" cy="420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16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057275"/>
            <a:ext cx="8839200" cy="57912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 smtClean="0">
              <a:latin typeface="+mn-lt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latin typeface="+mn-lt"/>
                <a:ea typeface="+mn-ea"/>
                <a:cs typeface="+mn-cs"/>
              </a:rPr>
              <a:t>Where was I made?</a:t>
            </a:r>
            <a:endParaRPr lang="en-US" b="1" dirty="0">
              <a:latin typeface="+mn-lt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>
                <a:latin typeface="+mn-lt"/>
                <a:ea typeface="+mn-ea"/>
                <a:cs typeface="+mn-cs"/>
              </a:rPr>
              <a:t>	</a:t>
            </a:r>
            <a:r>
              <a:rPr lang="en-US" b="1" dirty="0" smtClean="0">
                <a:latin typeface="+mn-lt"/>
                <a:ea typeface="+mn-ea"/>
                <a:cs typeface="+mn-cs"/>
              </a:rPr>
              <a:t>United </a:t>
            </a:r>
            <a:r>
              <a:rPr lang="en-US" b="1" dirty="0">
                <a:latin typeface="+mn-lt"/>
                <a:ea typeface="+mn-ea"/>
                <a:cs typeface="+mn-cs"/>
              </a:rPr>
              <a:t>States		</a:t>
            </a:r>
            <a:endParaRPr lang="en-US" b="1" dirty="0" smtClean="0">
              <a:latin typeface="+mn-lt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>
                <a:latin typeface="+mn-lt"/>
                <a:ea typeface="+mn-ea"/>
                <a:cs typeface="+mn-cs"/>
              </a:rPr>
              <a:t>	</a:t>
            </a:r>
            <a:r>
              <a:rPr lang="en-US" b="1" dirty="0" smtClean="0">
                <a:latin typeface="+mn-lt"/>
                <a:ea typeface="+mn-ea"/>
                <a:cs typeface="+mn-cs"/>
              </a:rPr>
              <a:t>Honduras</a:t>
            </a:r>
            <a:r>
              <a:rPr lang="en-US" b="1" dirty="0">
                <a:latin typeface="+mn-lt"/>
                <a:ea typeface="+mn-ea"/>
                <a:cs typeface="+mn-cs"/>
              </a:rPr>
              <a:t>		</a:t>
            </a:r>
            <a:endParaRPr lang="en-US" b="1" dirty="0" smtClean="0">
              <a:latin typeface="+mn-lt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latin typeface="+mn-lt"/>
                <a:ea typeface="+mn-ea"/>
                <a:cs typeface="+mn-cs"/>
              </a:rPr>
              <a:t>	</a:t>
            </a:r>
            <a:r>
              <a:rPr lang="en-US" b="1" dirty="0">
                <a:latin typeface="+mn-lt"/>
                <a:ea typeface="+mn-ea"/>
                <a:cs typeface="+mn-cs"/>
              </a:rPr>
              <a:t>Thailand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>
                <a:latin typeface="+mn-lt"/>
                <a:ea typeface="+mn-ea"/>
                <a:cs typeface="+mn-cs"/>
              </a:rPr>
              <a:t>	Haiti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>
                <a:latin typeface="+mn-lt"/>
                <a:ea typeface="+mn-ea"/>
                <a:cs typeface="+mn-cs"/>
              </a:rPr>
              <a:t>	China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>
                <a:latin typeface="+mn-lt"/>
                <a:ea typeface="+mn-ea"/>
                <a:cs typeface="+mn-cs"/>
              </a:rPr>
              <a:t>	Bangladesh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>
                <a:latin typeface="+mn-lt"/>
                <a:ea typeface="+mn-ea"/>
                <a:cs typeface="+mn-cs"/>
              </a:rPr>
              <a:t>	Taiwan</a:t>
            </a:r>
            <a:r>
              <a:rPr lang="en-US" b="1" dirty="0">
                <a:latin typeface="+mn-lt"/>
                <a:ea typeface="+mn-ea"/>
                <a:cs typeface="+mn-cs"/>
              </a:rPr>
              <a:t>	</a:t>
            </a:r>
            <a:endParaRPr lang="en-US" b="1" dirty="0" smtClean="0">
              <a:latin typeface="+mn-lt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>
                <a:latin typeface="+mn-lt"/>
                <a:ea typeface="+mn-ea"/>
                <a:cs typeface="+mn-cs"/>
              </a:rPr>
              <a:t>	Brazil</a:t>
            </a:r>
            <a:endParaRPr lang="en-US" b="1" dirty="0">
              <a:latin typeface="+mn-lt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57200"/>
            <a:ext cx="80105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>
                <a:solidFill>
                  <a:srgbClr val="000090"/>
                </a:solidFill>
                <a:latin typeface="+mn-lt"/>
                <a:cs typeface="+mn-cs"/>
              </a:rPr>
              <a:t>Buy American</a:t>
            </a:r>
          </a:p>
        </p:txBody>
      </p:sp>
    </p:spTree>
    <p:extLst>
      <p:ext uri="{BB962C8B-B14F-4D97-AF65-F5344CB8AC3E}">
        <p14:creationId xmlns:p14="http://schemas.microsoft.com/office/powerpoint/2010/main" val="372303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2"/>
          <p:cNvSpPr>
            <a:spLocks noChangeArrowheads="1"/>
          </p:cNvSpPr>
          <p:nvPr/>
        </p:nvSpPr>
        <p:spPr bwMode="auto">
          <a:xfrm>
            <a:off x="5791200" y="4267200"/>
            <a:ext cx="3048000" cy="1676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0" y="4749267"/>
            <a:ext cx="2895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000090"/>
                </a:solidFill>
              </a:rPr>
              <a:t>1 ¼ </a:t>
            </a:r>
            <a:r>
              <a:rPr lang="en-US" sz="3600" dirty="0" smtClean="0">
                <a:solidFill>
                  <a:srgbClr val="000090"/>
                </a:solidFill>
                <a:latin typeface="+mn-lt"/>
                <a:cs typeface="+mn-cs"/>
              </a:rPr>
              <a:t> Trash</a:t>
            </a:r>
            <a:endParaRPr lang="en-US" sz="3600" dirty="0">
              <a:solidFill>
                <a:srgbClr val="000090"/>
              </a:solidFill>
              <a:latin typeface="+mn-lt"/>
              <a:cs typeface="+mn-cs"/>
            </a:endParaRPr>
          </a:p>
        </p:txBody>
      </p:sp>
      <p:sp>
        <p:nvSpPr>
          <p:cNvPr id="46" name="Oval 2"/>
          <p:cNvSpPr>
            <a:spLocks noChangeArrowheads="1"/>
          </p:cNvSpPr>
          <p:nvPr/>
        </p:nvSpPr>
        <p:spPr bwMode="auto">
          <a:xfrm>
            <a:off x="3276600" y="5384800"/>
            <a:ext cx="22860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7506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379614"/>
              </p:ext>
            </p:extLst>
          </p:nvPr>
        </p:nvGraphicFramePr>
        <p:xfrm>
          <a:off x="155532" y="4468753"/>
          <a:ext cx="8683669" cy="2209800"/>
        </p:xfrm>
        <a:graphic>
          <a:graphicData uri="http://schemas.openxmlformats.org/drawingml/2006/table">
            <a:tbl>
              <a:tblPr/>
              <a:tblGrid>
                <a:gridCol w="2551969"/>
                <a:gridCol w="3065850"/>
                <a:gridCol w="3065850"/>
              </a:tblGrid>
              <a:tr h="1283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Dishes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FF6699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6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Trash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FF6699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76600" y="5934075"/>
            <a:ext cx="2667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dirty="0" smtClean="0">
                <a:solidFill>
                  <a:srgbClr val="FF6699"/>
                </a:solidFill>
              </a:rPr>
              <a:t>1 1/3 Dish </a:t>
            </a:r>
            <a:endParaRPr lang="en-US" sz="3000" dirty="0">
              <a:solidFill>
                <a:srgbClr val="FF6699"/>
              </a:solidFill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3" y="381000"/>
            <a:ext cx="8229600" cy="6397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latin typeface="+mn-lt"/>
                <a:ea typeface="+mj-ea"/>
                <a:cs typeface="+mj-cs"/>
              </a:rPr>
              <a:t>Comparative Advantage</a:t>
            </a:r>
          </a:p>
        </p:txBody>
      </p:sp>
      <p:graphicFrame>
        <p:nvGraphicFramePr>
          <p:cNvPr id="17484" name="Group 7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713977"/>
              </p:ext>
            </p:extLst>
          </p:nvPr>
        </p:nvGraphicFramePr>
        <p:xfrm>
          <a:off x="304800" y="1066800"/>
          <a:ext cx="8229600" cy="290201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40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Auva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FF6699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Drew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Dishes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20 min.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FF6699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50 min.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Trash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30 min.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FF6699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40 min.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61" name="Text Box 53"/>
          <p:cNvSpPr txBox="1">
            <a:spLocks noChangeArrowheads="1"/>
          </p:cNvSpPr>
          <p:nvPr/>
        </p:nvSpPr>
        <p:spPr bwMode="auto">
          <a:xfrm>
            <a:off x="3124200" y="3976688"/>
            <a:ext cx="6019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90"/>
                </a:solidFill>
                <a:latin typeface="+mn-lt"/>
                <a:cs typeface="+mn-cs"/>
              </a:rPr>
              <a:t>Opportunity Cost of Doing a Job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6607" y="4876800"/>
            <a:ext cx="27432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000" dirty="0" smtClean="0">
                <a:solidFill>
                  <a:srgbClr val="FF6699"/>
                </a:solidFill>
              </a:rPr>
              <a:t>2/3  Trash</a:t>
            </a:r>
            <a:endParaRPr lang="en-US" sz="3000" dirty="0">
              <a:solidFill>
                <a:srgbClr val="FF6699"/>
              </a:solidFill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5969000"/>
            <a:ext cx="289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000090"/>
                </a:solidFill>
              </a:rPr>
              <a:t>4/5  Dish</a:t>
            </a:r>
            <a:endParaRPr lang="en-US" dirty="0">
              <a:cs typeface="+mn-cs"/>
            </a:endParaRPr>
          </a:p>
        </p:txBody>
      </p:sp>
      <p:pic>
        <p:nvPicPr>
          <p:cNvPr id="7" name="Picture 6" descr="Screen Shot 2015-01-15 at 11.13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20763"/>
            <a:ext cx="46863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3547" y="1086054"/>
            <a:ext cx="4648200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atin typeface="+mn-lt"/>
                <a:cs typeface="+mn-cs"/>
              </a:rPr>
              <a:t>When </a:t>
            </a:r>
            <a:r>
              <a:rPr lang="en-US" sz="3200" dirty="0" err="1" smtClean="0">
                <a:latin typeface="+mn-lt"/>
                <a:cs typeface="+mn-cs"/>
              </a:rPr>
              <a:t>Auva</a:t>
            </a:r>
            <a:r>
              <a:rPr lang="en-US" sz="3200" dirty="0" smtClean="0">
                <a:latin typeface="+mn-lt"/>
                <a:cs typeface="+mn-cs"/>
              </a:rPr>
              <a:t> takes out the trash, how many loads of dishes does she give up?</a:t>
            </a:r>
            <a:endParaRPr lang="en-US" sz="3200" dirty="0">
              <a:latin typeface="+mn-lt"/>
              <a:cs typeface="+mn-cs"/>
            </a:endParaRPr>
          </a:p>
        </p:txBody>
      </p:sp>
      <p:pic>
        <p:nvPicPr>
          <p:cNvPr id="12" name="Picture 11" descr="Screen Shot 2015-01-15 at 11.13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1538288"/>
            <a:ext cx="5257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10000" y="2028626"/>
            <a:ext cx="4876800" cy="17543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latin typeface="+mn-lt"/>
                <a:cs typeface="+mn-cs"/>
              </a:rPr>
              <a:t>When </a:t>
            </a:r>
            <a:r>
              <a:rPr lang="en-US" sz="3600" dirty="0" smtClean="0">
                <a:latin typeface="+mn-lt"/>
                <a:cs typeface="+mn-cs"/>
              </a:rPr>
              <a:t>Drew does the dishes, </a:t>
            </a:r>
            <a:r>
              <a:rPr lang="en-US" sz="3600" dirty="0">
                <a:latin typeface="+mn-lt"/>
                <a:cs typeface="+mn-cs"/>
              </a:rPr>
              <a:t>what dose he give up?</a:t>
            </a:r>
          </a:p>
        </p:txBody>
      </p:sp>
      <p:sp>
        <p:nvSpPr>
          <p:cNvPr id="56" name="Rectangle 44"/>
          <p:cNvSpPr>
            <a:spLocks noChangeArrowheads="1"/>
          </p:cNvSpPr>
          <p:nvPr/>
        </p:nvSpPr>
        <p:spPr bwMode="auto">
          <a:xfrm>
            <a:off x="155532" y="3976688"/>
            <a:ext cx="830580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3200" b="1" u="sng" dirty="0" err="1" smtClean="0">
                <a:latin typeface="+mn-lt"/>
                <a:cs typeface="+mn-cs"/>
              </a:rPr>
              <a:t>Auva</a:t>
            </a:r>
            <a:r>
              <a:rPr lang="en-US" sz="3200" dirty="0" smtClean="0">
                <a:latin typeface="+mn-lt"/>
                <a:cs typeface="+mn-cs"/>
              </a:rPr>
              <a:t> </a:t>
            </a:r>
            <a:r>
              <a:rPr lang="en-US" sz="3200" dirty="0">
                <a:latin typeface="+mn-lt"/>
                <a:cs typeface="+mn-cs"/>
              </a:rPr>
              <a:t>has the comparative advantage in </a:t>
            </a:r>
            <a:r>
              <a:rPr lang="en-US" sz="3200" dirty="0" smtClean="0">
                <a:latin typeface="+mn-lt"/>
                <a:cs typeface="+mn-cs"/>
              </a:rPr>
              <a:t>doing the </a:t>
            </a:r>
            <a:r>
              <a:rPr lang="en-US" sz="3200" b="1" u="sng" dirty="0" smtClean="0">
                <a:latin typeface="+mn-lt"/>
                <a:cs typeface="+mn-cs"/>
              </a:rPr>
              <a:t>dishes</a:t>
            </a:r>
            <a:r>
              <a:rPr lang="en-US" sz="3200" dirty="0" smtClean="0">
                <a:latin typeface="+mn-lt"/>
                <a:cs typeface="+mn-cs"/>
              </a:rPr>
              <a:t>.</a:t>
            </a:r>
            <a:endParaRPr lang="en-US" sz="3200" dirty="0">
              <a:latin typeface="+mn-lt"/>
              <a:cs typeface="+mn-cs"/>
            </a:endParaRPr>
          </a:p>
          <a:p>
            <a:pPr>
              <a:defRPr/>
            </a:pPr>
            <a:endParaRPr lang="en-US" sz="3200" b="1" u="sng" dirty="0">
              <a:latin typeface="+mn-lt"/>
              <a:cs typeface="+mn-cs"/>
            </a:endParaRPr>
          </a:p>
          <a:p>
            <a:pPr>
              <a:defRPr/>
            </a:pPr>
            <a:r>
              <a:rPr lang="en-US" sz="3200" b="1" u="sng" dirty="0" smtClean="0">
                <a:latin typeface="+mn-lt"/>
                <a:cs typeface="+mn-cs"/>
              </a:rPr>
              <a:t>Drew </a:t>
            </a:r>
            <a:r>
              <a:rPr lang="en-US" sz="3200" dirty="0">
                <a:latin typeface="+mn-lt"/>
                <a:cs typeface="+mn-cs"/>
              </a:rPr>
              <a:t>has the comparative advantage in </a:t>
            </a:r>
            <a:r>
              <a:rPr lang="en-US" sz="3200" dirty="0" smtClean="0"/>
              <a:t>taking out the </a:t>
            </a:r>
            <a:r>
              <a:rPr lang="en-US" sz="3200" b="1" u="sng" dirty="0" smtClean="0"/>
              <a:t>trash</a:t>
            </a:r>
            <a:r>
              <a:rPr lang="en-US" sz="3200" dirty="0" smtClean="0"/>
              <a:t>.</a:t>
            </a:r>
            <a:endParaRPr lang="en-US" sz="3200" b="1" u="sng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88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6" grpId="0" animBg="1"/>
      <p:bldP spid="46" grpId="1" animBg="1"/>
      <p:bldP spid="4" grpId="0"/>
      <p:bldP spid="17461" grpId="0" build="allAtOnce"/>
      <p:bldP spid="5" grpId="0"/>
      <p:bldP spid="9" grpId="0"/>
      <p:bldP spid="9" grpId="1"/>
      <p:bldP spid="11" grpId="0"/>
      <p:bldP spid="11" grpId="1"/>
      <p:bldP spid="11" grpId="2"/>
      <p:bldP spid="56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2" name="Oval 74"/>
          <p:cNvSpPr>
            <a:spLocks noChangeArrowheads="1"/>
          </p:cNvSpPr>
          <p:nvPr/>
        </p:nvSpPr>
        <p:spPr bwMode="auto">
          <a:xfrm>
            <a:off x="6019800" y="3276600"/>
            <a:ext cx="2057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601" name="Oval 73"/>
          <p:cNvSpPr>
            <a:spLocks noChangeArrowheads="1"/>
          </p:cNvSpPr>
          <p:nvPr/>
        </p:nvSpPr>
        <p:spPr bwMode="auto">
          <a:xfrm>
            <a:off x="3352800" y="3276600"/>
            <a:ext cx="2057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8686800" cy="6397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latin typeface="+mn-lt"/>
                <a:ea typeface="+mj-ea"/>
                <a:cs typeface="+mj-cs"/>
              </a:rPr>
              <a:t>Comparative Advantage</a:t>
            </a:r>
          </a:p>
        </p:txBody>
      </p:sp>
      <p:graphicFrame>
        <p:nvGraphicFramePr>
          <p:cNvPr id="22600" name="Group 7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59371"/>
              </p:ext>
            </p:extLst>
          </p:nvPr>
        </p:nvGraphicFramePr>
        <p:xfrm>
          <a:off x="304800" y="533400"/>
          <a:ext cx="8229600" cy="4019592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40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Auva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FF6699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Drew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7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</a:rPr>
                        <a:t>Dishes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20 min.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FF6699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50 min.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</a:rPr>
                        <a:t>Trash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30 min.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FF6699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40 min.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50 min.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6699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90 min.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72" name="Text Box 44"/>
          <p:cNvSpPr txBox="1">
            <a:spLocks noChangeArrowheads="1"/>
          </p:cNvSpPr>
          <p:nvPr/>
        </p:nvSpPr>
        <p:spPr bwMode="auto">
          <a:xfrm>
            <a:off x="0" y="4038600"/>
            <a:ext cx="91440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u="sng" dirty="0">
                <a:latin typeface="+mn-lt"/>
                <a:cs typeface="+mn-cs"/>
              </a:rPr>
              <a:t>AFTER SPECIALIZING IN ONE JOB!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 err="1" smtClean="0">
                <a:latin typeface="+mn-lt"/>
                <a:cs typeface="+mn-cs"/>
              </a:rPr>
              <a:t>Auva</a:t>
            </a:r>
            <a:r>
              <a:rPr lang="en-US" sz="2400" dirty="0" smtClean="0">
                <a:latin typeface="+mn-lt"/>
                <a:cs typeface="+mn-cs"/>
              </a:rPr>
              <a:t> saves 10 minutes.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 smtClean="0"/>
              <a:t>Drew saves 10 minutes!</a:t>
            </a:r>
            <a:endParaRPr lang="en-US" sz="2400" dirty="0" smtClean="0">
              <a:latin typeface="+mn-lt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963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02" grpId="0" animBg="1"/>
      <p:bldP spid="22601" grpId="0" animBg="1"/>
      <p:bldP spid="2257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0"/>
            <a:ext cx="8839200" cy="6858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4400" b="1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4400" dirty="0" smtClean="0">
              <a:latin typeface="+mn-lt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Why </a:t>
            </a:r>
            <a:r>
              <a:rPr lang="en-US" sz="2800" dirty="0">
                <a:latin typeface="+mn-lt"/>
                <a:ea typeface="+mn-ea"/>
                <a:cs typeface="+mn-cs"/>
              </a:rPr>
              <a:t>should 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people </a:t>
            </a:r>
            <a:r>
              <a:rPr lang="en-US" sz="2800" dirty="0">
                <a:latin typeface="+mn-lt"/>
                <a:ea typeface="+mn-ea"/>
                <a:cs typeface="+mn-cs"/>
              </a:rPr>
              <a:t>in the United States buy American made products?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b="1" dirty="0">
              <a:latin typeface="+mn-lt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At least 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three sentences.</a:t>
            </a:r>
            <a:endParaRPr lang="en-US" sz="2800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228600"/>
            <a:ext cx="54102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srgbClr val="000090"/>
                </a:solidFill>
                <a:latin typeface="+mn-lt"/>
                <a:cs typeface="+mn-cs"/>
              </a:rPr>
              <a:t>Why Buy?</a:t>
            </a:r>
          </a:p>
        </p:txBody>
      </p:sp>
      <p:pic>
        <p:nvPicPr>
          <p:cNvPr id="6" name="Picture 5" descr="Screen Shot 2015-01-14 at 1.55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33800"/>
            <a:ext cx="27686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88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52800" y="381000"/>
            <a:ext cx="6858000" cy="2286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Guess Where </a:t>
            </a:r>
            <a:br>
              <a:rPr lang="en-US" dirty="0" smtClean="0">
                <a:latin typeface="+mn-lt"/>
              </a:rPr>
            </a:br>
            <a:r>
              <a:rPr lang="en-US" sz="6000" dirty="0" smtClean="0">
                <a:latin typeface="+mn-lt"/>
              </a:rPr>
              <a:t>Revealed</a:t>
            </a:r>
            <a:r>
              <a:rPr lang="en-US" dirty="0" smtClean="0">
                <a:latin typeface="+mn-lt"/>
              </a:rPr>
              <a:t>… </a:t>
            </a:r>
            <a:endParaRPr lang="en-US" dirty="0">
              <a:latin typeface="+mn-lt"/>
            </a:endParaRPr>
          </a:p>
        </p:txBody>
      </p:sp>
      <p:pic>
        <p:nvPicPr>
          <p:cNvPr id="2" name="Picture 1" descr="Screen Shot 2015-01-14 at 12.49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321175"/>
            <a:ext cx="38989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Shot 2015-01-14 at 12.50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08463"/>
            <a:ext cx="3860800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reen Shot 2015-01-14 at 2.09.0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54513"/>
            <a:ext cx="2490788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7086600" cy="4648200"/>
          </a:xfrm>
        </p:spPr>
        <p:txBody>
          <a:bodyPr rtlCol="0">
            <a:normAutofit fontScale="4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517525" algn="l"/>
              </a:tabLst>
              <a:defRPr/>
            </a:pPr>
            <a:r>
              <a:rPr lang="en-US" sz="15000" dirty="0" smtClean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Debrief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517525" algn="l"/>
              </a:tabLst>
              <a:defRPr/>
            </a:pPr>
            <a:endParaRPr lang="en-US" sz="9300" dirty="0" smtClean="0">
              <a:latin typeface="+mn-lt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AutoNum type="arabicPeriod"/>
              <a:tabLst>
                <a:tab pos="517525" algn="l"/>
              </a:tabLst>
              <a:defRPr/>
            </a:pPr>
            <a:r>
              <a:rPr lang="en-US" sz="7000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7000" dirty="0">
                <a:latin typeface="+mn-lt"/>
                <a:ea typeface="+mn-ea"/>
                <a:cs typeface="+mn-cs"/>
              </a:rPr>
              <a:t>	Why do so many of you purchase </a:t>
            </a:r>
            <a:r>
              <a:rPr lang="en-US" sz="7000" dirty="0" smtClean="0">
                <a:latin typeface="+mn-lt"/>
                <a:ea typeface="+mn-ea"/>
                <a:cs typeface="+mn-cs"/>
              </a:rPr>
              <a:t>	foreign made goods? What was 	your incentive </a:t>
            </a:r>
            <a:r>
              <a:rPr lang="en-US" sz="7000" dirty="0">
                <a:latin typeface="+mn-lt"/>
                <a:ea typeface="+mn-ea"/>
                <a:cs typeface="+mn-cs"/>
              </a:rPr>
              <a:t>for buying from </a:t>
            </a:r>
            <a:r>
              <a:rPr lang="en-US" sz="7000" dirty="0" smtClean="0">
                <a:latin typeface="+mn-lt"/>
                <a:ea typeface="+mn-ea"/>
                <a:cs typeface="+mn-cs"/>
              </a:rPr>
              <a:t>	foreign producers?</a:t>
            </a:r>
            <a:endParaRPr lang="en-US" sz="7000" dirty="0">
              <a:latin typeface="+mn-lt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AutoNum type="arabicPeriod"/>
              <a:tabLst>
                <a:tab pos="517525" algn="l"/>
              </a:tabLst>
              <a:defRPr/>
            </a:pPr>
            <a:r>
              <a:rPr lang="en-US" sz="7000" dirty="0">
                <a:latin typeface="+mn-lt"/>
                <a:ea typeface="+mn-ea"/>
                <a:cs typeface="+mn-cs"/>
              </a:rPr>
              <a:t> 	If you are using American-made </a:t>
            </a:r>
            <a:r>
              <a:rPr lang="en-US" sz="7000" dirty="0" smtClean="0">
                <a:latin typeface="+mn-lt"/>
                <a:ea typeface="+mn-ea"/>
                <a:cs typeface="+mn-cs"/>
              </a:rPr>
              <a:t>	products</a:t>
            </a:r>
            <a:r>
              <a:rPr lang="en-US" sz="7000" dirty="0">
                <a:latin typeface="+mn-lt"/>
                <a:ea typeface="+mn-ea"/>
                <a:cs typeface="+mn-cs"/>
              </a:rPr>
              <a:t>, </a:t>
            </a:r>
            <a:r>
              <a:rPr lang="en-US" sz="7000" dirty="0" smtClean="0">
                <a:latin typeface="+mn-lt"/>
                <a:ea typeface="+mn-ea"/>
                <a:cs typeface="+mn-cs"/>
              </a:rPr>
              <a:t>what </a:t>
            </a:r>
            <a:r>
              <a:rPr lang="en-US" sz="7000" dirty="0">
                <a:latin typeface="+mn-lt"/>
                <a:ea typeface="+mn-ea"/>
                <a:cs typeface="+mn-cs"/>
              </a:rPr>
              <a:t>was your incentive for </a:t>
            </a:r>
            <a:r>
              <a:rPr lang="en-US" sz="7000" dirty="0" smtClean="0">
                <a:latin typeface="+mn-lt"/>
                <a:ea typeface="+mn-ea"/>
                <a:cs typeface="+mn-cs"/>
              </a:rPr>
              <a:t>	purchasing </a:t>
            </a:r>
            <a:r>
              <a:rPr lang="en-US" sz="7000" dirty="0">
                <a:latin typeface="+mn-lt"/>
                <a:ea typeface="+mn-ea"/>
                <a:cs typeface="+mn-cs"/>
              </a:rPr>
              <a:t>them</a:t>
            </a:r>
            <a:r>
              <a:rPr lang="en-US" sz="7000" dirty="0" smtClean="0">
                <a:latin typeface="+mn-lt"/>
                <a:ea typeface="+mn-ea"/>
                <a:cs typeface="+mn-cs"/>
              </a:rPr>
              <a:t>?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tabLst>
                <a:tab pos="517525" algn="l"/>
              </a:tabLst>
              <a:defRPr/>
            </a:pPr>
            <a:endParaRPr lang="en-US" sz="7000" dirty="0">
              <a:solidFill>
                <a:srgbClr val="000090"/>
              </a:solidFill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28600" y="4343400"/>
            <a:ext cx="6934200" cy="209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lvl="1">
              <a:tabLst>
                <a:tab pos="517525" algn="l"/>
              </a:tabLst>
              <a:defRPr/>
            </a:pPr>
            <a:endParaRPr lang="en-US" sz="2800" dirty="0">
              <a:latin typeface="+mn-lt"/>
              <a:cs typeface="+mn-cs"/>
            </a:endParaRPr>
          </a:p>
          <a:p>
            <a:pPr marL="228600" lvl="1">
              <a:tabLst>
                <a:tab pos="517525" algn="l"/>
              </a:tabLst>
              <a:defRPr/>
            </a:pPr>
            <a:r>
              <a:rPr lang="en-US" sz="2800" dirty="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  <a:cs typeface="+mn-cs"/>
              </a:rPr>
              <a:t>3.  </a:t>
            </a:r>
            <a:r>
              <a:rPr lang="en-US" sz="2800" dirty="0">
                <a:latin typeface="+mn-lt"/>
                <a:cs typeface="+mn-cs"/>
              </a:rPr>
              <a:t>Did your purchase of foreign-  	 	  made goods make our country 	  	  better or worse off?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2662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89388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7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 smtClean="0">
                <a:solidFill>
                  <a:srgbClr val="800000"/>
                </a:solidFill>
              </a:rPr>
              <a:t>Absolute Advantage</a:t>
            </a:r>
            <a:r>
              <a:rPr lang="en-US" sz="3500" dirty="0" smtClean="0"/>
              <a:t>:</a:t>
            </a:r>
          </a:p>
          <a:p>
            <a:pPr marL="0" indent="0">
              <a:buNone/>
            </a:pPr>
            <a:r>
              <a:rPr lang="en-US" sz="3500" dirty="0" smtClean="0"/>
              <a:t>The ability to produce more of a given product using a given amount of resources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sz="3200" dirty="0" smtClean="0"/>
              <a:t>		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36969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Comparative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800000"/>
                </a:solidFill>
              </a:rPr>
              <a:t>Comparative </a:t>
            </a:r>
            <a:r>
              <a:rPr lang="en-US" sz="3200" dirty="0">
                <a:solidFill>
                  <a:srgbClr val="800000"/>
                </a:solidFill>
              </a:rPr>
              <a:t>Advantage</a:t>
            </a:r>
            <a:r>
              <a:rPr lang="en-US" sz="3200" dirty="0"/>
              <a:t>:</a:t>
            </a:r>
          </a:p>
          <a:p>
            <a:pPr marL="0" indent="0">
              <a:buNone/>
            </a:pPr>
            <a:r>
              <a:rPr lang="en-US" sz="3200" dirty="0"/>
              <a:t>The ability to </a:t>
            </a:r>
            <a:r>
              <a:rPr lang="en-US" sz="3200" dirty="0" smtClean="0"/>
              <a:t>produce a product most efficiently given all the other products that can be produced.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761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>
                <a:latin typeface="+mn-lt"/>
                <a:ea typeface="+mj-ea"/>
                <a:cs typeface="+mj-cs"/>
              </a:rPr>
              <a:t>Lets meet……..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2716" y="2514600"/>
            <a:ext cx="285073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08478" y="40549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0545" y="2514600"/>
            <a:ext cx="2368074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67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299" y="2038256"/>
            <a:ext cx="8680514" cy="4414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Thalia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 smtClean="0"/>
              <a:t>Chase </a:t>
            </a:r>
            <a:r>
              <a:rPr lang="en-US" sz="2800" dirty="0"/>
              <a:t>attend </a:t>
            </a:r>
            <a:r>
              <a:rPr lang="en-US" sz="2800" dirty="0" smtClean="0"/>
              <a:t>Tesoro </a:t>
            </a:r>
            <a:r>
              <a:rPr lang="en-US" sz="2800" dirty="0"/>
              <a:t>H</a:t>
            </a:r>
            <a:r>
              <a:rPr lang="en-US" sz="2800" dirty="0" smtClean="0"/>
              <a:t>igh </a:t>
            </a:r>
            <a:r>
              <a:rPr lang="en-US" sz="2800" dirty="0"/>
              <a:t>S</a:t>
            </a:r>
            <a:r>
              <a:rPr lang="en-US" sz="2800" dirty="0" smtClean="0"/>
              <a:t>chool </a:t>
            </a:r>
            <a:r>
              <a:rPr lang="en-US" sz="2800" dirty="0"/>
              <a:t>and are in the same economics class. Tonight’s economic assignment contains </a:t>
            </a:r>
            <a:r>
              <a:rPr lang="en-US" sz="2800" dirty="0" smtClean="0"/>
              <a:t>2 math problems and 2 English problems. </a:t>
            </a:r>
            <a:r>
              <a:rPr lang="en-US" sz="2800" dirty="0"/>
              <a:t>This assignment gives students the option of working in a group or </a:t>
            </a:r>
            <a:r>
              <a:rPr lang="en-US" sz="2800" dirty="0" smtClean="0"/>
              <a:t>individually. Tesoro </a:t>
            </a:r>
            <a:r>
              <a:rPr lang="en-US" sz="2800" dirty="0"/>
              <a:t>H</a:t>
            </a:r>
            <a:r>
              <a:rPr lang="en-US" sz="2800" dirty="0" smtClean="0"/>
              <a:t>igh’s </a:t>
            </a:r>
            <a:r>
              <a:rPr lang="en-US" sz="2800" dirty="0"/>
              <a:t>state championship </a:t>
            </a:r>
            <a:r>
              <a:rPr lang="en-US" sz="2800" dirty="0" smtClean="0"/>
              <a:t>volleyball </a:t>
            </a:r>
            <a:r>
              <a:rPr lang="en-US" sz="2800" dirty="0"/>
              <a:t>game is tonight and both </a:t>
            </a:r>
            <a:r>
              <a:rPr lang="en-US" sz="2800" dirty="0" smtClean="0"/>
              <a:t>Chase </a:t>
            </a:r>
            <a:r>
              <a:rPr lang="en-US" sz="2800" dirty="0"/>
              <a:t>and </a:t>
            </a:r>
            <a:r>
              <a:rPr lang="en-US" sz="2800" dirty="0" err="1" smtClean="0"/>
              <a:t>Thalia</a:t>
            </a:r>
            <a:r>
              <a:rPr lang="en-US" sz="2800" dirty="0" smtClean="0"/>
              <a:t> </a:t>
            </a:r>
            <a:r>
              <a:rPr lang="en-US" sz="2800" dirty="0"/>
              <a:t>need to finish their homework prior to attending the game. Should </a:t>
            </a:r>
            <a:r>
              <a:rPr lang="en-US" sz="2800" dirty="0" err="1" smtClean="0"/>
              <a:t>Thalia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 smtClean="0"/>
              <a:t>Chase </a:t>
            </a:r>
            <a:r>
              <a:rPr lang="en-US" sz="2800" dirty="0"/>
              <a:t>work separately or together?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5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1459</TotalTime>
  <Words>674</Words>
  <Application>Microsoft Macintosh PowerPoint</Application>
  <PresentationFormat>On-screen Show (4:3)</PresentationFormat>
  <Paragraphs>160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Perception</vt:lpstr>
      <vt:lpstr>So Many Goods - So Many Places</vt:lpstr>
      <vt:lpstr>PowerPoint Presentation</vt:lpstr>
      <vt:lpstr>PowerPoint Presentation</vt:lpstr>
      <vt:lpstr>Guess Where  Revealed… </vt:lpstr>
      <vt:lpstr>PowerPoint Presentation</vt:lpstr>
      <vt:lpstr>Absolute Advantage</vt:lpstr>
      <vt:lpstr>Comparative Advantage</vt:lpstr>
      <vt:lpstr>Lets meet……..</vt:lpstr>
      <vt:lpstr>The Challenge…</vt:lpstr>
      <vt:lpstr>Absolute Advantage</vt:lpstr>
      <vt:lpstr>PowerPoint Presentation</vt:lpstr>
      <vt:lpstr>Remember opportunity cost?</vt:lpstr>
      <vt:lpstr>Comparative Advantage</vt:lpstr>
      <vt:lpstr>Comparative Advantage</vt:lpstr>
      <vt:lpstr>PowerPoint Presentation</vt:lpstr>
      <vt:lpstr>Now We Do…</vt:lpstr>
      <vt:lpstr>Absolute Advantage</vt:lpstr>
      <vt:lpstr>PowerPoint Presentation</vt:lpstr>
      <vt:lpstr>PowerPoint Presentation</vt:lpstr>
      <vt:lpstr>Comparative Advantage</vt:lpstr>
      <vt:lpstr>Comparative Advantage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Many Goods - So Many Places</dc:title>
  <dc:creator>Lesley Duke</dc:creator>
  <cp:lastModifiedBy>Lesley Duke</cp:lastModifiedBy>
  <cp:revision>64</cp:revision>
  <cp:lastPrinted>2015-06-03T16:31:28Z</cp:lastPrinted>
  <dcterms:created xsi:type="dcterms:W3CDTF">2015-05-31T20:24:14Z</dcterms:created>
  <dcterms:modified xsi:type="dcterms:W3CDTF">2015-06-08T02:16:59Z</dcterms:modified>
</cp:coreProperties>
</file>