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2" r:id="rId3"/>
    <p:sldId id="275" r:id="rId4"/>
    <p:sldId id="257" r:id="rId5"/>
    <p:sldId id="258" r:id="rId6"/>
    <p:sldId id="260" r:id="rId7"/>
    <p:sldId id="261" r:id="rId8"/>
    <p:sldId id="262" r:id="rId9"/>
    <p:sldId id="273" r:id="rId10"/>
    <p:sldId id="269" r:id="rId11"/>
    <p:sldId id="274" r:id="rId12"/>
    <p:sldId id="263" r:id="rId13"/>
    <p:sldId id="267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9DC9B-C078-5142-A7FD-DCD48DD1E66C}" type="datetimeFigureOut">
              <a:rPr lang="en-US" smtClean="0"/>
              <a:t>4/2/15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E93F2-7850-BF4B-B621-B39DD7D9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E93F2-7850-BF4B-B621-B39DD7D95E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5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E93F2-7850-BF4B-B621-B39DD7D95E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28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E93F2-7850-BF4B-B621-B39DD7D95E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1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E93F2-7850-BF4B-B621-B39DD7D95E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0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E93F2-7850-BF4B-B621-B39DD7D95E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0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E93F2-7850-BF4B-B621-B39DD7D95E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6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4/2/15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58" y="3913281"/>
            <a:ext cx="5867400" cy="69910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Banking and You</a:t>
            </a:r>
            <a:endParaRPr lang="en-US" sz="6000" b="1" dirty="0"/>
          </a:p>
        </p:txBody>
      </p:sp>
      <p:pic>
        <p:nvPicPr>
          <p:cNvPr id="4" name="Picture 3" descr="Screen Shot 2014-11-02 at 10.39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8" y="4959417"/>
            <a:ext cx="2189805" cy="940555"/>
          </a:xfrm>
          <a:prstGeom prst="rect">
            <a:avLst/>
          </a:prstGeom>
        </p:spPr>
      </p:pic>
      <p:pic>
        <p:nvPicPr>
          <p:cNvPr id="5" name="Picture 4" descr="Screen Shot 2014-11-02 at 10.33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86" y="4959416"/>
            <a:ext cx="944303" cy="940556"/>
          </a:xfrm>
          <a:prstGeom prst="rect">
            <a:avLst/>
          </a:prstGeom>
        </p:spPr>
      </p:pic>
      <p:pic>
        <p:nvPicPr>
          <p:cNvPr id="6" name="Picture 5" descr="Screen Shot 2014-11-02 at 10.41.0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58" y="5005005"/>
            <a:ext cx="1362948" cy="894968"/>
          </a:xfrm>
          <a:prstGeom prst="rect">
            <a:avLst/>
          </a:prstGeom>
        </p:spPr>
      </p:pic>
      <p:pic>
        <p:nvPicPr>
          <p:cNvPr id="7" name="Picture 6" descr="Screen Shot 2014-11-02 at 10.42.0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06" y="4959417"/>
            <a:ext cx="885761" cy="909918"/>
          </a:xfrm>
          <a:prstGeom prst="rect">
            <a:avLst/>
          </a:prstGeom>
        </p:spPr>
      </p:pic>
      <p:pic>
        <p:nvPicPr>
          <p:cNvPr id="8" name="Picture 7" descr="Screen Shot 2014-11-02 at 10.42.37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36" y="4959416"/>
            <a:ext cx="1115379" cy="9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6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VS Compound Interest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648526"/>
              </p:ext>
            </p:extLst>
          </p:nvPr>
        </p:nvGraphicFramePr>
        <p:xfrm>
          <a:off x="1121914" y="3489586"/>
          <a:ext cx="6647182" cy="291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669356"/>
                <a:gridCol w="1655953"/>
                <a:gridCol w="17978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Invested</a:t>
                      </a:r>
                      <a:r>
                        <a:rPr lang="en-US" sz="2000" baseline="0" dirty="0" smtClean="0"/>
                        <a:t> at 5% Interest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Simple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Compound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Difference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 Year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 Year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5,512.50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 Year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5,788.13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38.13</a:t>
                      </a:r>
                      <a:endParaRPr lang="en-US" dirty="0"/>
                    </a:p>
                  </a:txBody>
                  <a:tcPr/>
                </a:tc>
              </a:tr>
              <a:tr h="236243">
                <a:tc>
                  <a:txBody>
                    <a:bodyPr/>
                    <a:lstStyle/>
                    <a:p>
                      <a:r>
                        <a:rPr lang="en-US" dirty="0" smtClean="0"/>
                        <a:t>After Year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6,077.53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77.53</a:t>
                      </a:r>
                      <a:endParaRPr lang="en-US" dirty="0"/>
                    </a:p>
                  </a:txBody>
                  <a:tcPr/>
                </a:tc>
              </a:tr>
              <a:tr h="236243">
                <a:tc>
                  <a:txBody>
                    <a:bodyPr/>
                    <a:lstStyle/>
                    <a:p>
                      <a:r>
                        <a:rPr lang="en-US" dirty="0" smtClean="0"/>
                        <a:t>After Year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6,381.41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131.41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2670" y="1893240"/>
            <a:ext cx="7381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Simple interest does </a:t>
            </a:r>
            <a:r>
              <a:rPr lang="en-US" sz="2000" b="1" dirty="0" smtClean="0"/>
              <a:t>NOT</a:t>
            </a:r>
            <a:r>
              <a:rPr lang="en-US" sz="2000" dirty="0" smtClean="0"/>
              <a:t> make you as much money as compound…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You want compounded interest…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22234" y="2689331"/>
            <a:ext cx="2346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here’s why…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296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Interest: Rule of 72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Rule of 72: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rule says that to find the number of years required to double your money at a given interest rate, you just </a:t>
            </a:r>
            <a:r>
              <a:rPr lang="en-US" sz="2400" dirty="0" smtClean="0">
                <a:solidFill>
                  <a:srgbClr val="FF0000"/>
                </a:solidFill>
              </a:rPr>
              <a:t>divide the interest rate into 72</a:t>
            </a:r>
            <a:r>
              <a:rPr lang="en-US" sz="2400" dirty="0" smtClean="0">
                <a:solidFill>
                  <a:schemeClr val="tx1"/>
                </a:solidFill>
              </a:rPr>
              <a:t>.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Example: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How long will it take to double your money at 8% interest?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Divide 8 into 72 = 9 years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5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 Banking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Most banks practice </a:t>
            </a:r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ractional </a:t>
            </a:r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eserve </a:t>
            </a:r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rgbClr val="FF0000"/>
                </a:solidFill>
              </a:rPr>
              <a:t>anking.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174576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174576"/>
                </a:solidFill>
              </a:rPr>
              <a:t>Fractional Reserve Banking: </a:t>
            </a:r>
            <a:r>
              <a:rPr lang="en-US" sz="2400" dirty="0" smtClean="0">
                <a:solidFill>
                  <a:srgbClr val="FF0000"/>
                </a:solidFill>
              </a:rPr>
              <a:t>The banks keep a fraction of your deposit and loans out the rest.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>
                <a:solidFill>
                  <a:srgbClr val="174576"/>
                </a:solidFill>
              </a:rPr>
              <a:t>E</a:t>
            </a:r>
            <a:r>
              <a:rPr lang="en-US" sz="2400" dirty="0" smtClean="0">
                <a:solidFill>
                  <a:srgbClr val="174576"/>
                </a:solidFill>
              </a:rPr>
              <a:t>x. Businesses seek loans to grow, this money  		     </a:t>
            </a:r>
            <a:r>
              <a:rPr lang="en-US" sz="2400" dirty="0">
                <a:solidFill>
                  <a:srgbClr val="174576"/>
                </a:solidFill>
              </a:rPr>
              <a:t>	</a:t>
            </a:r>
            <a:r>
              <a:rPr lang="en-US" sz="2400" dirty="0" smtClean="0">
                <a:solidFill>
                  <a:srgbClr val="174576"/>
                </a:solidFill>
              </a:rPr>
              <a:t>comes from other people’s deposits.</a:t>
            </a:r>
          </a:p>
        </p:txBody>
      </p:sp>
    </p:spTree>
    <p:extLst>
      <p:ext uri="{BB962C8B-B14F-4D97-AF65-F5344CB8AC3E}">
        <p14:creationId xmlns:p14="http://schemas.microsoft.com/office/powerpoint/2010/main" val="44570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 Reserve Banking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1960813" cy="4300294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en-US" dirty="0" smtClean="0"/>
              <a:t>      </a:t>
            </a:r>
            <a:r>
              <a:rPr lang="en-US" sz="2400" dirty="0" smtClean="0"/>
              <a:t> </a:t>
            </a:r>
            <a:r>
              <a:rPr lang="en-US" sz="2400" u="sng" dirty="0" smtClean="0"/>
              <a:t>Deposit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 smtClean="0"/>
              <a:t>    “Money In”</a:t>
            </a:r>
          </a:p>
          <a:p>
            <a:pPr marL="0" indent="0">
              <a:spcBef>
                <a:spcPts val="800"/>
              </a:spcBef>
              <a:buNone/>
            </a:pPr>
            <a:endParaRPr lang="en-US" sz="24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 smtClean="0"/>
              <a:t>       $100.00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5875" y="1949824"/>
            <a:ext cx="19716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sz="2400" u="sng" dirty="0" smtClean="0"/>
              <a:t>Loan</a:t>
            </a:r>
            <a:endParaRPr lang="en-US" sz="2400" u="sng" dirty="0"/>
          </a:p>
          <a:p>
            <a:pPr>
              <a:spcBef>
                <a:spcPts val="800"/>
              </a:spcBef>
            </a:pPr>
            <a:r>
              <a:rPr lang="en-US" sz="2400" dirty="0" smtClean="0"/>
              <a:t>  </a:t>
            </a:r>
            <a:r>
              <a:rPr lang="en-US" sz="2400" dirty="0"/>
              <a:t>“Money </a:t>
            </a:r>
            <a:r>
              <a:rPr lang="en-US" sz="2400" dirty="0" smtClean="0"/>
              <a:t>Out”</a:t>
            </a:r>
            <a:endParaRPr lang="en-US" sz="2400" dirty="0"/>
          </a:p>
          <a:p>
            <a:pPr>
              <a:spcBef>
                <a:spcPts val="800"/>
              </a:spcBef>
            </a:pPr>
            <a:endParaRPr lang="en-US" sz="2400" dirty="0"/>
          </a:p>
          <a:p>
            <a:pPr>
              <a:spcBef>
                <a:spcPts val="800"/>
              </a:spcBef>
            </a:pPr>
            <a:r>
              <a:rPr lang="en-US" sz="2400" dirty="0"/>
              <a:t>       </a:t>
            </a:r>
            <a:r>
              <a:rPr lang="en-US" sz="2400" dirty="0" smtClean="0"/>
              <a:t>$</a:t>
            </a:r>
            <a:r>
              <a:rPr lang="en-US" sz="2400" dirty="0"/>
              <a:t>7</a:t>
            </a:r>
            <a:r>
              <a:rPr lang="en-US" sz="2400" dirty="0" smtClean="0"/>
              <a:t>0.00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90657" y="5083213"/>
            <a:ext cx="370939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charset="0"/>
              </a:rPr>
              <a:t>Banks keep 30% of </a:t>
            </a:r>
            <a:r>
              <a:rPr lang="en-US" sz="2400" dirty="0" smtClean="0">
                <a:latin typeface="Arial" charset="0"/>
              </a:rPr>
              <a:t>your deposit </a:t>
            </a:r>
            <a:r>
              <a:rPr lang="en-US" sz="2400" dirty="0">
                <a:latin typeface="Arial" charset="0"/>
              </a:rPr>
              <a:t>in </a:t>
            </a:r>
            <a:r>
              <a:rPr lang="en-US" sz="2400" dirty="0" smtClean="0">
                <a:latin typeface="Arial" charset="0"/>
              </a:rPr>
              <a:t>reserves and invest the rest </a:t>
            </a:r>
            <a:r>
              <a:rPr lang="en-US" sz="2400" dirty="0">
                <a:latin typeface="Arial" charset="0"/>
              </a:rPr>
              <a:t>to make </a:t>
            </a:r>
            <a:r>
              <a:rPr lang="en-US" sz="2400" dirty="0" smtClean="0">
                <a:latin typeface="Arial" charset="0"/>
              </a:rPr>
              <a:t>$</a:t>
            </a:r>
            <a:endParaRPr lang="en-US" sz="2400" dirty="0">
              <a:latin typeface="Arial" charset="0"/>
            </a:endParaRPr>
          </a:p>
        </p:txBody>
      </p:sp>
      <p:pic>
        <p:nvPicPr>
          <p:cNvPr id="7" name="Picture 6" descr="Screen Shot 2014-11-02 at 12.5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276" y="2164617"/>
            <a:ext cx="3646369" cy="2918596"/>
          </a:xfrm>
          <a:prstGeom prst="rect">
            <a:avLst/>
          </a:prstGeom>
        </p:spPr>
      </p:pic>
      <p:pic>
        <p:nvPicPr>
          <p:cNvPr id="8" name="Picture 7" descr="Screen Shot 2014-11-02 at 12.46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745" y="1843105"/>
            <a:ext cx="723900" cy="609600"/>
          </a:xfrm>
          <a:prstGeom prst="rect">
            <a:avLst/>
          </a:prstGeom>
        </p:spPr>
      </p:pic>
      <p:pic>
        <p:nvPicPr>
          <p:cNvPr id="9" name="Picture 8" descr="Screen Shot 2014-11-02 at 1.00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0468">
            <a:off x="1803341" y="3906380"/>
            <a:ext cx="1308628" cy="1007997"/>
          </a:xfrm>
          <a:prstGeom prst="rect">
            <a:avLst/>
          </a:prstGeom>
        </p:spPr>
      </p:pic>
      <p:pic>
        <p:nvPicPr>
          <p:cNvPr id="10" name="Picture 9" descr="Screen Shot 2014-11-02 at 1.01.0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9140">
            <a:off x="6232252" y="3827261"/>
            <a:ext cx="1136621" cy="106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5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</a:t>
            </a:r>
            <a:r>
              <a:rPr lang="en-US" dirty="0"/>
              <a:t>B</a:t>
            </a:r>
            <a:r>
              <a:rPr lang="en-US" dirty="0" smtClean="0"/>
              <a:t>anks </a:t>
            </a:r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M</a:t>
            </a:r>
            <a:r>
              <a:rPr lang="en-US" dirty="0" smtClean="0"/>
              <a:t>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Fees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ATM, Checking, Savings, Credit </a:t>
            </a:r>
            <a:r>
              <a:rPr lang="en-US" sz="2400" dirty="0" smtClean="0">
                <a:solidFill>
                  <a:srgbClr val="FF0000"/>
                </a:solidFill>
              </a:rPr>
              <a:t>Cards</a:t>
            </a:r>
          </a:p>
          <a:p>
            <a:pPr marL="609600" indent="-609600">
              <a:buNone/>
            </a:pPr>
            <a:r>
              <a:rPr lang="en-US" sz="2400" dirty="0" smtClean="0"/>
              <a:t>- Interest </a:t>
            </a:r>
            <a:r>
              <a:rPr lang="en-US" sz="2400" dirty="0"/>
              <a:t>charged to </a:t>
            </a:r>
            <a:r>
              <a:rPr lang="en-US" sz="2400" dirty="0" smtClean="0"/>
              <a:t>borrowers = They charge you interest for borrowing “their” money. </a:t>
            </a:r>
            <a:r>
              <a:rPr lang="en-US" sz="2400" i="1" dirty="0">
                <a:solidFill>
                  <a:srgbClr val="FF0000"/>
                </a:solidFill>
              </a:rPr>
              <a:t>L</a:t>
            </a:r>
            <a:r>
              <a:rPr lang="en-US" sz="2400" i="1" dirty="0" smtClean="0">
                <a:solidFill>
                  <a:srgbClr val="FF0000"/>
                </a:solidFill>
              </a:rPr>
              <a:t>oans are </a:t>
            </a:r>
            <a:r>
              <a:rPr lang="en-US" sz="2400" i="1" dirty="0">
                <a:solidFill>
                  <a:srgbClr val="FF0000"/>
                </a:solidFill>
              </a:rPr>
              <a:t>the </a:t>
            </a:r>
            <a:r>
              <a:rPr lang="en-US" sz="2400" i="1" dirty="0" smtClean="0">
                <a:solidFill>
                  <a:srgbClr val="FF0000"/>
                </a:solidFill>
              </a:rPr>
              <a:t>largest source </a:t>
            </a:r>
            <a:r>
              <a:rPr lang="en-US" sz="2400" i="1" dirty="0">
                <a:solidFill>
                  <a:srgbClr val="FF0000"/>
                </a:solidFill>
              </a:rPr>
              <a:t>of income for </a:t>
            </a:r>
            <a:r>
              <a:rPr lang="en-US" sz="2400" i="1" dirty="0" smtClean="0">
                <a:solidFill>
                  <a:srgbClr val="FF0000"/>
                </a:solidFill>
              </a:rPr>
              <a:t>banks.</a:t>
            </a:r>
            <a:endParaRPr lang="en-US" sz="2400" i="1" dirty="0">
              <a:solidFill>
                <a:srgbClr val="FF0000"/>
              </a:solidFill>
            </a:endParaRPr>
          </a:p>
          <a:p>
            <a:pPr marL="609600" indent="-609600">
              <a:buNone/>
            </a:pPr>
            <a:r>
              <a:rPr lang="en-US" sz="2400" dirty="0" smtClean="0">
                <a:solidFill>
                  <a:srgbClr val="174576"/>
                </a:solidFill>
              </a:rPr>
              <a:t>*</a:t>
            </a:r>
            <a:r>
              <a:rPr lang="en-US" sz="2400" dirty="0">
                <a:solidFill>
                  <a:srgbClr val="174576"/>
                </a:solidFill>
              </a:rPr>
              <a:t>Banks are </a:t>
            </a:r>
            <a:r>
              <a:rPr lang="en-US" sz="2400" dirty="0">
                <a:solidFill>
                  <a:schemeClr val="tx1"/>
                </a:solidFill>
              </a:rPr>
              <a:t>business/profit seeking firms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609600" indent="-609600">
              <a:buNone/>
            </a:pPr>
            <a:r>
              <a:rPr lang="en-US" sz="2400" dirty="0" smtClean="0"/>
              <a:t>	so </a:t>
            </a:r>
            <a:r>
              <a:rPr lang="en-US" sz="2400" dirty="0"/>
              <a:t>loans are </a:t>
            </a:r>
            <a:r>
              <a:rPr lang="en-US" sz="2400" dirty="0" smtClean="0"/>
              <a:t>used </a:t>
            </a:r>
            <a:r>
              <a:rPr lang="en-US" sz="2400" dirty="0"/>
              <a:t>to make them money!</a:t>
            </a:r>
          </a:p>
          <a:p>
            <a:pPr marL="609600" indent="-609600"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4-11-02 at 12.30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55" y="4586795"/>
            <a:ext cx="1687896" cy="191138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792851">
            <a:off x="6332711" y="3542847"/>
            <a:ext cx="1721027" cy="132021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6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you put your money in a bank?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375" y="1949824"/>
            <a:ext cx="4092575" cy="4007224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endParaRPr lang="en-US" sz="2400" dirty="0" smtClean="0"/>
          </a:p>
          <a:p>
            <a:pPr marL="457200" indent="-457200">
              <a:buAutoNum type="arabicParenR"/>
            </a:pPr>
            <a:r>
              <a:rPr lang="en-US" sz="2400" dirty="0"/>
              <a:t>S</a:t>
            </a:r>
            <a:r>
              <a:rPr lang="en-US" sz="2400" dirty="0" smtClean="0"/>
              <a:t>tore money.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 Safe.</a:t>
            </a:r>
          </a:p>
          <a:p>
            <a:pPr marL="457200" indent="-457200">
              <a:buAutoNum type="arabicParenR"/>
            </a:pPr>
            <a:r>
              <a:rPr lang="en-US" sz="2400" dirty="0"/>
              <a:t>C</a:t>
            </a:r>
            <a:r>
              <a:rPr lang="en-US" sz="2400" dirty="0" smtClean="0"/>
              <a:t>onvenient.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Pays interest.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FDIC insured. </a:t>
            </a:r>
            <a:endParaRPr lang="en-US" sz="2400" dirty="0"/>
          </a:p>
        </p:txBody>
      </p:sp>
      <p:pic>
        <p:nvPicPr>
          <p:cNvPr id="4" name="Picture 3" descr="Screen Shot 2014-11-04 at 8.04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6" y="2873375"/>
            <a:ext cx="3570905" cy="265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4-02 at 8.02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2173">
            <a:off x="141116" y="553644"/>
            <a:ext cx="5124335" cy="4359012"/>
          </a:xfrm>
          <a:prstGeom prst="rect">
            <a:avLst/>
          </a:prstGeom>
        </p:spPr>
      </p:pic>
      <p:pic>
        <p:nvPicPr>
          <p:cNvPr id="7" name="Picture 6" descr="Screen Shot 2015-04-02 at 8.04.4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462">
            <a:off x="3278619" y="370916"/>
            <a:ext cx="5626100" cy="3848100"/>
          </a:xfrm>
          <a:prstGeom prst="rect">
            <a:avLst/>
          </a:prstGeom>
        </p:spPr>
      </p:pic>
      <p:pic>
        <p:nvPicPr>
          <p:cNvPr id="8" name="Picture 7" descr="Screen Shot 2015-04-02 at 8.05.4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0" y="340532"/>
            <a:ext cx="8636000" cy="4724400"/>
          </a:xfrm>
          <a:prstGeom prst="rect">
            <a:avLst/>
          </a:prstGeom>
        </p:spPr>
      </p:pic>
      <p:pic>
        <p:nvPicPr>
          <p:cNvPr id="9" name="Picture 8" descr="Screen Shot 2015-04-02 at 8.06.3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74" y="859418"/>
            <a:ext cx="7289800" cy="5003800"/>
          </a:xfrm>
          <a:prstGeom prst="rect">
            <a:avLst/>
          </a:prstGeom>
        </p:spPr>
      </p:pic>
      <p:pic>
        <p:nvPicPr>
          <p:cNvPr id="10" name="Picture 9" descr="Screen Shot 2015-04-02 at 8.09.06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532"/>
            <a:ext cx="9144000" cy="2942767"/>
          </a:xfrm>
          <a:prstGeom prst="rect">
            <a:avLst/>
          </a:prstGeom>
        </p:spPr>
      </p:pic>
      <p:pic>
        <p:nvPicPr>
          <p:cNvPr id="11" name="Picture 10" descr="Screen Shot 2015-04-02 at 8.08.29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7700"/>
            <a:ext cx="6375400" cy="4940300"/>
          </a:xfrm>
          <a:prstGeom prst="rect">
            <a:avLst/>
          </a:prstGeom>
        </p:spPr>
      </p:pic>
      <p:pic>
        <p:nvPicPr>
          <p:cNvPr id="12" name="Picture 11" descr="Screen Shot 2015-04-02 at 8.08.53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86" y="1917700"/>
            <a:ext cx="6948715" cy="4858742"/>
          </a:xfrm>
          <a:prstGeom prst="rect">
            <a:avLst/>
          </a:prstGeom>
        </p:spPr>
      </p:pic>
      <p:pic>
        <p:nvPicPr>
          <p:cNvPr id="13" name="Picture 12" descr="Screen Shot 2015-04-02 at 8.14.02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917700"/>
            <a:ext cx="63627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0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FDIC?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FDIC – Federal Deposit Insurance  Corporation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Created in 1933.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Insures individual deposits up to $250,000.</a:t>
            </a:r>
            <a:endParaRPr lang="en-US" sz="2400" dirty="0"/>
          </a:p>
        </p:txBody>
      </p:sp>
      <p:pic>
        <p:nvPicPr>
          <p:cNvPr id="19" name="Picture 18" descr="Screen Shot 2014-11-02 at 10.54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7" y="3838484"/>
            <a:ext cx="2782266" cy="2559685"/>
          </a:xfrm>
          <a:prstGeom prst="rect">
            <a:avLst/>
          </a:prstGeom>
        </p:spPr>
      </p:pic>
      <p:pic>
        <p:nvPicPr>
          <p:cNvPr id="3" name="Picture 2" descr="Screen Shot 2014-11-04 at 8.0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4" y="1749233"/>
            <a:ext cx="6715124" cy="4668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000" y="5648323"/>
            <a:ext cx="708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rican Typewriter"/>
                <a:cs typeface="American Typewriter"/>
              </a:rPr>
              <a:t>NOT FDIC INSURED!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3611" y="55649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4019828" y="0"/>
            <a:ext cx="2039679" cy="207159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8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dirty="0"/>
              <a:t>b</a:t>
            </a:r>
            <a:r>
              <a:rPr lang="en-US" dirty="0" smtClean="0"/>
              <a:t>anks </a:t>
            </a:r>
            <a:r>
              <a:rPr lang="en-US" dirty="0"/>
              <a:t>d</a:t>
            </a:r>
            <a:r>
              <a:rPr lang="en-US" dirty="0" smtClean="0"/>
              <a:t>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765997"/>
            <a:ext cx="7583488" cy="400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Banks and Financial Institutions are essential for managing the money supply.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-They </a:t>
            </a:r>
            <a:r>
              <a:rPr lang="en-US" sz="2400" dirty="0" smtClean="0">
                <a:solidFill>
                  <a:srgbClr val="FF0000"/>
                </a:solidFill>
              </a:rPr>
              <a:t>save and store </a:t>
            </a:r>
            <a:r>
              <a:rPr lang="en-US" sz="2400" dirty="0" smtClean="0"/>
              <a:t>our money.</a:t>
            </a:r>
          </a:p>
          <a:p>
            <a:pPr marL="0" indent="0">
              <a:buNone/>
            </a:pPr>
            <a:r>
              <a:rPr lang="en-US" sz="2400" dirty="0" smtClean="0"/>
              <a:t>-They</a:t>
            </a:r>
            <a:r>
              <a:rPr lang="en-US" sz="2400" dirty="0" smtClean="0">
                <a:solidFill>
                  <a:srgbClr val="C05F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loan </a:t>
            </a:r>
            <a:r>
              <a:rPr lang="en-US" sz="2400" dirty="0" smtClean="0">
                <a:solidFill>
                  <a:schemeClr val="tx1"/>
                </a:solidFill>
              </a:rPr>
              <a:t>money to businesses, and individuals. 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-They are also businesses/</a:t>
            </a:r>
            <a:r>
              <a:rPr lang="en-US" sz="2400" dirty="0" smtClean="0">
                <a:solidFill>
                  <a:srgbClr val="FF0000"/>
                </a:solidFill>
              </a:rPr>
              <a:t>profit</a:t>
            </a:r>
            <a:r>
              <a:rPr lang="en-US" sz="2400" dirty="0" smtClean="0">
                <a:solidFill>
                  <a:srgbClr val="C05F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seeking firms.</a:t>
            </a:r>
          </a:p>
        </p:txBody>
      </p:sp>
      <p:pic>
        <p:nvPicPr>
          <p:cNvPr id="8" name="Picture 7" descr="Screen Shot 2014-11-02 at 11.3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419" y="4509273"/>
            <a:ext cx="2004572" cy="19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6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</a:t>
            </a:r>
            <a:r>
              <a:rPr lang="en-US" dirty="0"/>
              <a:t>M</a:t>
            </a:r>
            <a:r>
              <a:rPr lang="en-US" dirty="0" smtClean="0"/>
              <a:t>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2400" dirty="0" smtClean="0"/>
              <a:t>You can chose to save your money different ways:</a:t>
            </a:r>
          </a:p>
          <a:p>
            <a:pPr>
              <a:spcBef>
                <a:spcPts val="800"/>
              </a:spcBef>
              <a:buFontTx/>
              <a:buChar char="-"/>
            </a:pPr>
            <a:endParaRPr lang="en-US" sz="2400" dirty="0" smtClean="0"/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sz="2400" dirty="0" smtClean="0"/>
              <a:t> Savings Account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Checking Account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sz="2400" dirty="0" smtClean="0"/>
              <a:t> Money Marketing Account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US" sz="2400" dirty="0" smtClean="0"/>
              <a:t>  Certificate of Deposit (CD)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5" name="Picture 4" descr="Screen Shot 2014-11-02 at 11.47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07" y="3572596"/>
            <a:ext cx="2521839" cy="261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7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and Checking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2400" dirty="0" smtClean="0"/>
              <a:t>- These are the most </a:t>
            </a:r>
            <a:r>
              <a:rPr lang="en-US" sz="2400" dirty="0" smtClean="0">
                <a:solidFill>
                  <a:srgbClr val="FF0000"/>
                </a:solidFill>
              </a:rPr>
              <a:t>common forms </a:t>
            </a:r>
            <a:r>
              <a:rPr lang="en-US" sz="2400" dirty="0" smtClean="0"/>
              <a:t>of savings.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 smtClean="0"/>
              <a:t>- People withdraw from them most frequently.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 smtClean="0"/>
              <a:t>- They accrue </a:t>
            </a:r>
            <a:r>
              <a:rPr lang="en-US" sz="2400" dirty="0" smtClean="0">
                <a:solidFill>
                  <a:srgbClr val="FF0000"/>
                </a:solidFill>
              </a:rPr>
              <a:t>less interest</a:t>
            </a:r>
            <a:r>
              <a:rPr lang="en-US" sz="2400" dirty="0" smtClean="0"/>
              <a:t> than money markets or CDs.</a:t>
            </a:r>
          </a:p>
          <a:p>
            <a:pPr>
              <a:spcBef>
                <a:spcPts val="800"/>
              </a:spcBef>
              <a:buFontTx/>
              <a:buChar char="-"/>
            </a:pPr>
            <a:endParaRPr lang="en-US" sz="2400" dirty="0"/>
          </a:p>
        </p:txBody>
      </p:sp>
      <p:pic>
        <p:nvPicPr>
          <p:cNvPr id="4" name="Picture 3" descr="Screen Shot 2014-11-02 at 11.53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39" y="3609694"/>
            <a:ext cx="4491123" cy="286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9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Markets and CDs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43" y="2139078"/>
            <a:ext cx="4795483" cy="400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- Special kinds of saving accounts.</a:t>
            </a:r>
          </a:p>
          <a:p>
            <a:pPr marL="0" indent="0">
              <a:buNone/>
            </a:pPr>
            <a:r>
              <a:rPr lang="en-US" sz="2400" dirty="0" smtClean="0"/>
              <a:t>- They pay higher interest rates.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 smtClean="0"/>
              <a:t>	</a:t>
            </a:r>
            <a:r>
              <a:rPr lang="en-US" sz="2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Money Markets                                      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 smtClean="0"/>
              <a:t>         </a:t>
            </a:r>
            <a:r>
              <a:rPr lang="en-US" sz="2400" dirty="0"/>
              <a:t>-</a:t>
            </a:r>
            <a:r>
              <a:rPr lang="en-US" sz="2400" dirty="0" smtClean="0"/>
              <a:t> Interest rates can </a:t>
            </a:r>
            <a:r>
              <a:rPr lang="en-US" sz="2400" dirty="0" smtClean="0">
                <a:solidFill>
                  <a:srgbClr val="FF0000"/>
                </a:solidFill>
              </a:rPr>
              <a:t>vary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 smtClean="0"/>
              <a:t>              </a:t>
            </a:r>
            <a:r>
              <a:rPr lang="en-US" sz="2400" dirty="0"/>
              <a:t> </a:t>
            </a:r>
            <a:r>
              <a:rPr lang="en-US" sz="2400" dirty="0" smtClean="0"/>
              <a:t>  (go up or down)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 smtClean="0"/>
              <a:t>            - Allows you to save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 smtClean="0"/>
              <a:t> - You are able to write a limited 	number of checks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8611" y="1988674"/>
            <a:ext cx="4344340" cy="4637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endParaRPr lang="en-US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800"/>
              </a:spcBef>
            </a:pPr>
            <a:endParaRPr lang="en-US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800"/>
              </a:spcBef>
            </a:pP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</a:t>
            </a:r>
          </a:p>
          <a:p>
            <a:pPr algn="ctr">
              <a:spcBef>
                <a:spcPts val="800"/>
              </a:spcBef>
            </a:pP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</a:t>
            </a:r>
            <a:r>
              <a:rPr lang="en-US" sz="2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Certificate of Deposit (CDs)</a:t>
            </a:r>
            <a:endParaRPr lang="en-US" sz="24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spcBef>
                <a:spcPts val="800"/>
              </a:spcBef>
            </a:pPr>
            <a:r>
              <a:rPr lang="en-US" sz="2400" dirty="0"/>
              <a:t>  </a:t>
            </a:r>
            <a:r>
              <a:rPr lang="en-US" sz="2400" dirty="0" smtClean="0"/>
              <a:t>- A guaranteed rate of interest </a:t>
            </a:r>
          </a:p>
          <a:p>
            <a:pPr algn="ctr">
              <a:spcBef>
                <a:spcPts val="800"/>
              </a:spcBef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Must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remain in the account for</a:t>
            </a:r>
          </a:p>
          <a:p>
            <a:pPr algn="ctr">
              <a:spcBef>
                <a:spcPts val="800"/>
              </a:spcBef>
            </a:pP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    a specified amount of time</a:t>
            </a:r>
            <a:endParaRPr lang="en-US" sz="2400" dirty="0"/>
          </a:p>
          <a:p>
            <a:pPr algn="ctr">
              <a:spcBef>
                <a:spcPts val="800"/>
              </a:spcBef>
            </a:pPr>
            <a:r>
              <a:rPr lang="en-US" sz="2400" dirty="0"/>
              <a:t>          </a:t>
            </a:r>
            <a:r>
              <a:rPr lang="en-US" sz="2400" dirty="0">
                <a:solidFill>
                  <a:srgbClr val="174576"/>
                </a:solidFill>
              </a:rPr>
              <a:t>    </a:t>
            </a:r>
            <a:r>
              <a:rPr lang="en-US" sz="2400" dirty="0" smtClean="0">
                <a:solidFill>
                  <a:srgbClr val="174576"/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Cannot </a:t>
            </a:r>
            <a:r>
              <a:rPr lang="en-US" sz="2400" dirty="0" smtClean="0"/>
              <a:t>be removed 	without penalty</a:t>
            </a:r>
            <a:endParaRPr lang="en-US" sz="2400" dirty="0"/>
          </a:p>
          <a:p>
            <a:pPr>
              <a:spcBef>
                <a:spcPts val="800"/>
              </a:spcBef>
            </a:pPr>
            <a:r>
              <a:rPr lang="en-US" sz="2000" dirty="0"/>
              <a:t> </a:t>
            </a:r>
          </a:p>
          <a:p>
            <a:endParaRPr lang="en-US" sz="2000" dirty="0"/>
          </a:p>
        </p:txBody>
      </p:sp>
      <p:pic>
        <p:nvPicPr>
          <p:cNvPr id="5" name="Picture 4" descr="Screen Shot 2014-11-10 at 4.54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81" y="1988674"/>
            <a:ext cx="1528970" cy="111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4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make </a:t>
            </a:r>
            <a:r>
              <a:rPr lang="en-US" dirty="0"/>
              <a:t>m</a:t>
            </a:r>
            <a:r>
              <a:rPr lang="en-US" dirty="0" smtClean="0"/>
              <a:t>oney </a:t>
            </a:r>
            <a:r>
              <a:rPr lang="en-US" dirty="0"/>
              <a:t>w</a:t>
            </a:r>
            <a:r>
              <a:rPr lang="en-US" dirty="0" smtClean="0"/>
              <a:t>hile you save money: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ts val="80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80000"/>
              </a:lnSpc>
              <a:spcBef>
                <a:spcPts val="800"/>
              </a:spcBef>
              <a:buNone/>
            </a:pPr>
            <a:r>
              <a:rPr lang="en-US" sz="2400" dirty="0" smtClean="0"/>
              <a:t>Save </a:t>
            </a:r>
            <a:r>
              <a:rPr lang="en-US" sz="2400" dirty="0"/>
              <a:t>money</a:t>
            </a:r>
            <a:r>
              <a:rPr lang="en-US" sz="2400" b="1" dirty="0"/>
              <a:t>-</a:t>
            </a:r>
            <a:r>
              <a:rPr lang="en-US" sz="2400" dirty="0"/>
              <a:t> Pay % interest to depositor</a:t>
            </a:r>
            <a:r>
              <a:rPr lang="en-US" sz="2400" dirty="0" smtClean="0"/>
              <a:t>.</a:t>
            </a:r>
          </a:p>
          <a:p>
            <a:pPr marL="0" indent="0">
              <a:lnSpc>
                <a:spcPct val="80000"/>
              </a:lnSpc>
              <a:spcBef>
                <a:spcPts val="80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80000"/>
              </a:lnSpc>
              <a:spcBef>
                <a:spcPts val="800"/>
              </a:spcBef>
              <a:buNone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800"/>
              </a:spcBef>
              <a:buNone/>
            </a:pPr>
            <a:r>
              <a:rPr lang="en-US" sz="2400" dirty="0"/>
              <a:t>	-</a:t>
            </a:r>
            <a:r>
              <a:rPr lang="en-US" sz="2400" dirty="0">
                <a:solidFill>
                  <a:srgbClr val="FF0000"/>
                </a:solidFill>
              </a:rPr>
              <a:t>simple interest </a:t>
            </a:r>
            <a:r>
              <a:rPr lang="en-US" sz="2400" dirty="0"/>
              <a:t>= Interest paid </a:t>
            </a:r>
            <a:r>
              <a:rPr lang="en-US" sz="2400" u="sng" dirty="0"/>
              <a:t>only</a:t>
            </a:r>
            <a:r>
              <a:rPr lang="en-US" sz="2400" dirty="0"/>
              <a:t> on principal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  <a:spcBef>
                <a:spcPts val="800"/>
              </a:spcBef>
              <a:buNone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800"/>
              </a:spcBef>
              <a:buNone/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800"/>
              </a:spcBef>
              <a:buNone/>
            </a:pPr>
            <a:r>
              <a:rPr lang="en-US" sz="2400" dirty="0"/>
              <a:t>	-</a:t>
            </a:r>
            <a:r>
              <a:rPr lang="en-US" sz="2400" dirty="0">
                <a:solidFill>
                  <a:srgbClr val="FF0000"/>
                </a:solidFill>
              </a:rPr>
              <a:t>compound </a:t>
            </a:r>
            <a:r>
              <a:rPr lang="en-US" sz="2400" dirty="0" smtClean="0">
                <a:solidFill>
                  <a:srgbClr val="FF0000"/>
                </a:solidFill>
              </a:rPr>
              <a:t>interest </a:t>
            </a:r>
            <a:r>
              <a:rPr lang="en-US" sz="2400" dirty="0" smtClean="0"/>
              <a:t>= </a:t>
            </a:r>
            <a:r>
              <a:rPr lang="en-US" sz="2400" dirty="0"/>
              <a:t>Interest paid on both principal and accumulated interest.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5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2823</TotalTime>
  <Words>465</Words>
  <Application>Microsoft Macintosh PowerPoint</Application>
  <PresentationFormat>On-screen Show (4:3)</PresentationFormat>
  <Paragraphs>120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Pixel</vt:lpstr>
      <vt:lpstr>Banking and You</vt:lpstr>
      <vt:lpstr>Why do you put your money in a bank?</vt:lpstr>
      <vt:lpstr>PowerPoint Presentation</vt:lpstr>
      <vt:lpstr>What is FDIC?</vt:lpstr>
      <vt:lpstr>What do banks do?</vt:lpstr>
      <vt:lpstr>Save Money</vt:lpstr>
      <vt:lpstr>Saving and Checking Accounts</vt:lpstr>
      <vt:lpstr>Money Markets and CDs</vt:lpstr>
      <vt:lpstr>How to make money while you save money:</vt:lpstr>
      <vt:lpstr>Simple VS Compound Interest</vt:lpstr>
      <vt:lpstr>Compound Interest: Rule of 72</vt:lpstr>
      <vt:lpstr>Fractional Banking</vt:lpstr>
      <vt:lpstr>Fractional Reserve Banking</vt:lpstr>
      <vt:lpstr>Other Ways Banks Make Money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Banking</dc:title>
  <dc:creator>Lesley Duke</dc:creator>
  <cp:lastModifiedBy>Lesley Duke</cp:lastModifiedBy>
  <cp:revision>79</cp:revision>
  <dcterms:created xsi:type="dcterms:W3CDTF">2014-11-02T18:24:28Z</dcterms:created>
  <dcterms:modified xsi:type="dcterms:W3CDTF">2015-04-02T19:01:32Z</dcterms:modified>
</cp:coreProperties>
</file>