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78" r:id="rId2"/>
    <p:sldId id="257" r:id="rId3"/>
    <p:sldId id="279" r:id="rId4"/>
    <p:sldId id="280" r:id="rId5"/>
    <p:sldId id="277" r:id="rId6"/>
    <p:sldId id="273" r:id="rId7"/>
    <p:sldId id="274" r:id="rId8"/>
    <p:sldId id="276" r:id="rId9"/>
    <p:sldId id="281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CC"/>
    <a:srgbClr val="B2B2B2"/>
    <a:srgbClr val="7777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94" autoAdjust="0"/>
    <p:restoredTop sz="94660"/>
  </p:normalViewPr>
  <p:slideViewPr>
    <p:cSldViewPr>
      <p:cViewPr varScale="1">
        <p:scale>
          <a:sx n="66" d="100"/>
          <a:sy n="66" d="100"/>
        </p:scale>
        <p:origin x="-132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9C87B4-2FA8-401F-BB87-F16060AEE6D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D7379-DA71-47F3-8011-117EA8B29F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0C1DBF-6CD8-4CD6-A422-7DF8ED2B26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B99AA65-48F4-40BB-B142-080192BD60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2312B-EB4A-4988-A59E-60CACBBD6D6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AFAE3-C985-42C3-95C3-F479EE5314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D889D6-9E46-49FD-ADAD-AC2279619BC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D8716B-C901-4553-9CBD-2EA520F75CD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CC5DC4-29A7-4D13-909F-430C0300DD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E1B340-0425-44A9-9DA2-923F37406FC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7A8D6-4C60-4E6A-810D-CA1E77A4795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585F46-2A4F-462C-8F3C-C628C6A4A6E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E5E186A5-04DB-49B4-8D26-FF5C6E2C583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jpeg"/><Relationship Id="rId3" Type="http://schemas.openxmlformats.org/officeDocument/2006/relationships/image" Target="http://cache.cinemanow.com/images/boxart/175/30_days__season_01__episo__wage_fdedf92e_175.jpg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dol.gov/whd/minwage/america.htm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-381000"/>
            <a:ext cx="7772400" cy="1470025"/>
          </a:xfrm>
        </p:spPr>
        <p:txBody>
          <a:bodyPr/>
          <a:lstStyle/>
          <a:p>
            <a:r>
              <a:rPr lang="en-US" sz="6000" b="1" dirty="0" smtClean="0"/>
              <a:t>Poverty </a:t>
            </a:r>
            <a:r>
              <a:rPr lang="en-US" sz="6000" b="1" dirty="0"/>
              <a:t>i</a:t>
            </a:r>
            <a:r>
              <a:rPr lang="en-US" sz="6000" b="1" dirty="0" smtClean="0"/>
              <a:t>n America</a:t>
            </a:r>
            <a:endParaRPr lang="en-US" sz="6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2600"/>
            <a:ext cx="8305800" cy="48006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600200"/>
            <a:ext cx="8610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6599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304801"/>
            <a:ext cx="8229600" cy="2666999"/>
          </a:xfrm>
        </p:spPr>
        <p:txBody>
          <a:bodyPr/>
          <a:lstStyle/>
          <a:p>
            <a:pPr marL="0" indent="0">
              <a:buNone/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Poverty threshold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-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the income level below which income is insufficient to support a family or 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household.</a:t>
            </a:r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4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1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Poverty rate-</a:t>
            </a:r>
            <a:r>
              <a:rPr lang="en-US" sz="2400" u="sng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the percentage of people who live in households with income below the official poverty line</a:t>
            </a: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360701"/>
            <a:ext cx="6905494" cy="3907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0357" y="2743895"/>
            <a:ext cx="6069143" cy="3907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6998" y="762000"/>
            <a:ext cx="9107002" cy="4912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939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85800"/>
            <a:ext cx="8656541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66150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09600"/>
            <a:ext cx="8686800" cy="60198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>
                <a:solidFill>
                  <a:srgbClr val="595959"/>
                </a:solidFill>
              </a:rPr>
              <a:t>_______________ is the current Federal minimum </a:t>
            </a:r>
            <a:r>
              <a:rPr lang="en-US" sz="2400" dirty="0" smtClean="0">
                <a:solidFill>
                  <a:srgbClr val="595959"/>
                </a:solidFill>
              </a:rPr>
              <a:t>wage.</a:t>
            </a:r>
            <a:endParaRPr lang="en-US" sz="2400" dirty="0">
              <a:solidFill>
                <a:srgbClr val="595959"/>
              </a:solidFill>
            </a:endParaRPr>
          </a:p>
          <a:p>
            <a:pPr marL="0" indent="0">
              <a:buNone/>
            </a:pPr>
            <a:endParaRPr lang="en-US" sz="24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1</a:t>
            </a:r>
            <a:r>
              <a:rPr lang="en-US" sz="2400" dirty="0">
                <a:solidFill>
                  <a:srgbClr val="595959"/>
                </a:solidFill>
              </a:rPr>
              <a:t>. How much does a person working 40 hours a week on minimum wage earn per month?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95959"/>
                </a:solidFill>
              </a:rPr>
              <a:t>40 x ______ = _________ gross weekly income x 4 = </a:t>
            </a:r>
            <a:endParaRPr lang="en-US" sz="2400" dirty="0" smtClean="0">
              <a:solidFill>
                <a:srgbClr val="595959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595959"/>
                </a:solidFill>
              </a:rPr>
              <a:t>_________  </a:t>
            </a:r>
            <a:r>
              <a:rPr lang="en-US" sz="2400" dirty="0">
                <a:solidFill>
                  <a:srgbClr val="595959"/>
                </a:solidFill>
              </a:rPr>
              <a:t>gross monthly income.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95959"/>
                </a:solidFill>
              </a:rPr>
              <a:t>Subtract - 15% (tax) _____________= ___________ net monthly income. </a:t>
            </a:r>
          </a:p>
          <a:p>
            <a:pPr marL="0" indent="0">
              <a:buNone/>
            </a:pPr>
            <a:r>
              <a:rPr lang="en-US" sz="2400" dirty="0"/>
              <a:t> 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595959"/>
                </a:solidFill>
              </a:rPr>
              <a:t>Annual salary = _______________ ($</a:t>
            </a:r>
            <a:r>
              <a:rPr lang="en-US" sz="2400" dirty="0" smtClean="0">
                <a:solidFill>
                  <a:srgbClr val="595959"/>
                </a:solidFill>
              </a:rPr>
              <a:t>11,670.00 </a:t>
            </a:r>
            <a:r>
              <a:rPr lang="en-US" sz="2400" dirty="0">
                <a:solidFill>
                  <a:srgbClr val="595959"/>
                </a:solidFill>
              </a:rPr>
              <a:t>is the </a:t>
            </a:r>
            <a:r>
              <a:rPr lang="en-US" sz="2400" dirty="0" smtClean="0">
                <a:solidFill>
                  <a:srgbClr val="595959"/>
                </a:solidFill>
              </a:rPr>
              <a:t>2014 </a:t>
            </a:r>
            <a:r>
              <a:rPr lang="en-US" sz="2400" dirty="0">
                <a:solidFill>
                  <a:srgbClr val="595959"/>
                </a:solidFill>
              </a:rPr>
              <a:t>poverty threshold</a:t>
            </a:r>
            <a:r>
              <a:rPr lang="en-US" sz="2400" dirty="0" smtClean="0">
                <a:solidFill>
                  <a:srgbClr val="595959"/>
                </a:solidFill>
              </a:rPr>
              <a:t>).</a:t>
            </a:r>
            <a:endParaRPr lang="en-US" sz="2400" dirty="0">
              <a:solidFill>
                <a:srgbClr val="595959"/>
              </a:solidFill>
            </a:endParaRP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33399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$7.25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200" y="2667000"/>
            <a:ext cx="99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$7.25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38400" y="2666996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$290.00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3121085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$1,160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76600" y="3886200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-$174.00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38800" y="3886199"/>
            <a:ext cx="1676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$986.00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43200" y="5105400"/>
            <a:ext cx="1981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$11,832.00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09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838200"/>
            <a:ext cx="8394290" cy="914400"/>
          </a:xfrm>
        </p:spPr>
        <p:txBody>
          <a:bodyPr/>
          <a:lstStyle/>
          <a:p>
            <a:pPr algn="l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The Working </a:t>
            </a:r>
            <a:b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</a:b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</a:rPr>
              <a:t>       Poor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362200"/>
            <a:ext cx="3581400" cy="2775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865104"/>
            <a:ext cx="4091990" cy="553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219200"/>
          </a:xfrm>
        </p:spPr>
        <p:txBody>
          <a:bodyPr/>
          <a:lstStyle/>
          <a:p>
            <a:r>
              <a:rPr lang="en-US" dirty="0" smtClean="0"/>
              <a:t>30 Days Minimum Wage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486400"/>
            <a:ext cx="6400800" cy="1524000"/>
          </a:xfrm>
        </p:spPr>
        <p:txBody>
          <a:bodyPr/>
          <a:lstStyle/>
          <a:p>
            <a:r>
              <a:rPr lang="en-US" sz="4400" dirty="0" smtClean="0"/>
              <a:t>America’s Working Poor</a:t>
            </a:r>
            <a:endParaRPr lang="en-US" sz="4400" dirty="0"/>
          </a:p>
        </p:txBody>
      </p:sp>
      <p:pic>
        <p:nvPicPr>
          <p:cNvPr id="4" name="Picture 3" descr="30 Days - Season 01 - Episode 01 - Minimum Wage"/>
          <p:cNvPicPr/>
          <p:nvPr/>
        </p:nvPicPr>
        <p:blipFill>
          <a:blip r:embed="rId2" r:link="rId3" cstate="print"/>
          <a:srcRect/>
          <a:stretch>
            <a:fillRect/>
          </a:stretch>
        </p:blipFill>
        <p:spPr bwMode="auto">
          <a:xfrm>
            <a:off x="2743200" y="2362200"/>
            <a:ext cx="3505199" cy="318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600200"/>
          </a:xfrm>
        </p:spPr>
        <p:txBody>
          <a:bodyPr/>
          <a:lstStyle/>
          <a:p>
            <a:r>
              <a:rPr lang="en-US" dirty="0" smtClean="0"/>
              <a:t>Minimum Wage Rates By State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32037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en-US" sz="2800" dirty="0" smtClean="0">
                <a:hlinkClick r:id="rId2"/>
              </a:rPr>
              <a:t>http://www.dol.gov/whd/minwage/america.htm</a:t>
            </a:r>
            <a:endParaRPr lang="en-US" sz="2800" dirty="0" smtClean="0"/>
          </a:p>
          <a:p>
            <a:pPr>
              <a:buNone/>
            </a:pPr>
            <a:endParaRPr lang="en-US" sz="28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Debriefing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Should we raise minimum wage?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How could raising the minimum wage affect large and small companies?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How could raising minimum wage </a:t>
            </a:r>
            <a:r>
              <a:rPr lang="en-US" smtClean="0"/>
              <a:t>affect individuals?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Is there a solution?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55868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xecutive">
  <a:themeElements>
    <a:clrScheme name="Executive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Executive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xecu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Executive.thmx</Template>
  <TotalTime>450</TotalTime>
  <Words>139</Words>
  <Application>Microsoft Macintosh PowerPoint</Application>
  <PresentationFormat>On-screen Show (4:3)</PresentationFormat>
  <Paragraphs>38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Executive</vt:lpstr>
      <vt:lpstr>Poverty in America</vt:lpstr>
      <vt:lpstr>PowerPoint Presentation</vt:lpstr>
      <vt:lpstr>PowerPoint Presentation</vt:lpstr>
      <vt:lpstr>PowerPoint Presentation</vt:lpstr>
      <vt:lpstr>PowerPoint Presentation</vt:lpstr>
      <vt:lpstr>The Working         Poor</vt:lpstr>
      <vt:lpstr>30 Days Minimum Wage</vt:lpstr>
      <vt:lpstr>Minimum Wage Rates By State</vt:lpstr>
      <vt:lpstr>Debriefing Questions</vt:lpstr>
    </vt:vector>
  </TitlesOfParts>
  <Company>cusd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Poverty in America</dc:title>
  <dc:creator>cusd</dc:creator>
  <cp:lastModifiedBy>Lesley Duke</cp:lastModifiedBy>
  <cp:revision>40</cp:revision>
  <dcterms:created xsi:type="dcterms:W3CDTF">2006-04-26T23:33:47Z</dcterms:created>
  <dcterms:modified xsi:type="dcterms:W3CDTF">2015-04-30T18:42:07Z</dcterms:modified>
</cp:coreProperties>
</file>